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6"/>
  </p:notesMasterIdLst>
  <p:sldIdLst>
    <p:sldId id="256" r:id="rId2"/>
    <p:sldId id="317" r:id="rId3"/>
    <p:sldId id="305" r:id="rId4"/>
    <p:sldId id="318" r:id="rId5"/>
    <p:sldId id="262" r:id="rId6"/>
    <p:sldId id="316" r:id="rId7"/>
    <p:sldId id="302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</p:sldIdLst>
  <p:sldSz cx="9144000" cy="5143500" type="screen16x9"/>
  <p:notesSz cx="6858000" cy="9144000"/>
  <p:embeddedFontLst>
    <p:embeddedFont>
      <p:font typeface="Eras Bold ITC" panose="020B0907030504020204" pitchFamily="34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exend Exa" panose="020B0604020202020204" charset="0"/>
      <p:regular r:id="rId32"/>
      <p:bold r:id="rId33"/>
    </p:embeddedFont>
    <p:embeddedFont>
      <p:font typeface="Lexend Exa Medium" panose="020B0604020202020204" charset="0"/>
      <p:regular r:id="rId34"/>
      <p:bold r:id="rId35"/>
    </p:embeddedFont>
    <p:embeddedFont>
      <p:font typeface="Palanquin Dark" panose="020B0604020202020204" charset="0"/>
      <p:regular r:id="rId36"/>
      <p:bold r:id="rId37"/>
    </p:embeddedFont>
    <p:embeddedFont>
      <p:font typeface="Palanquin Dark Medium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FCF7"/>
    <a:srgbClr val="85BDBF"/>
    <a:srgbClr val="57737A"/>
    <a:srgbClr val="0D1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B8D96C-86C1-40BC-8AF5-1859C34661E9}">
  <a:tblStyle styleId="{BEB8D96C-86C1-40BC-8AF5-1859C34661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34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Clr>
                <a:schemeClr val="tx1"/>
              </a:buClr>
            </a:pP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Perkembangan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industri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telekomunikasi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saat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berkembang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sangat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cepat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. Hal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dilihat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perilaku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masyarakat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menggunakan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internet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berkomunikasi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algn="just">
              <a:buClr>
                <a:schemeClr val="tx1"/>
              </a:buClr>
            </a:pPr>
            <a:endParaRPr lang="en-ID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buClr>
                <a:schemeClr val="tx1"/>
              </a:buClr>
            </a:pP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Perilaku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menyebabkan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banyaknya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perusahaan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telekomunikasi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meningkatnya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internet service provider yang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menimbulkan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persaingan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antar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provider.</a:t>
            </a:r>
          </a:p>
          <a:p>
            <a:pPr algn="just">
              <a:buClr>
                <a:schemeClr val="tx1"/>
              </a:buClr>
            </a:pPr>
            <a:endParaRPr lang="en-ID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buClr>
                <a:schemeClr val="tx1"/>
              </a:buClr>
            </a:pP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Pelanggan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memiliki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hak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dalam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memilih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provider yang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sesuai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dan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beralih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dari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provider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sebelumnya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diartikan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sebagai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Customer Churn.</a:t>
            </a:r>
          </a:p>
          <a:p>
            <a:pPr algn="just">
              <a:buClr>
                <a:schemeClr val="tx1"/>
              </a:buClr>
            </a:pPr>
            <a:endParaRPr lang="en-ID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  <a:p>
            <a:pPr algn="just">
              <a:buClr>
                <a:schemeClr val="tx1"/>
              </a:buClr>
            </a:pP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Peralihan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ini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dapat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menyebabkan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berkurangnya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pendapatan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bagi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perusahaan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telekomunikasi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sehingga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penting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ditangani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Prediksi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customer churn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penting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diketahui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oleh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perusahaan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agar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bisa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memetakan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strategi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bisnis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untuk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mempertahankan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pelanggan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7976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753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89000" y="3649438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5400000" flipH="1">
            <a:off x="357750" y="-1908400"/>
            <a:ext cx="8428500" cy="76629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602404" y="-1847651"/>
            <a:ext cx="3424800" cy="3424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777650" y="1037300"/>
            <a:ext cx="5588700" cy="25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541600" y="3779225"/>
            <a:ext cx="4060800" cy="47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1101700" y="261292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>
            <a:off x="7756575" y="41171"/>
            <a:ext cx="2489100" cy="2489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-5400000" flipH="1">
            <a:off x="-20862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rot="-5400000" flipH="1">
            <a:off x="3796963" y="452900"/>
            <a:ext cx="5369100" cy="42654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356563" y="2479250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 idx="2"/>
          </p:nvPr>
        </p:nvSpPr>
        <p:spPr>
          <a:xfrm>
            <a:off x="5175614" y="2479125"/>
            <a:ext cx="2611800" cy="36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00" b="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5175614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1356563" y="2768026"/>
            <a:ext cx="2611800" cy="9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 flipH="1">
            <a:off x="4236300" y="1578000"/>
            <a:ext cx="4194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 flipH="1">
            <a:off x="4236300" y="2419800"/>
            <a:ext cx="4194600" cy="11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/>
          <p:nvPr/>
        </p:nvSpPr>
        <p:spPr>
          <a:xfrm rot="-5400000" flipH="1">
            <a:off x="-2851950" y="534075"/>
            <a:ext cx="7511700" cy="6379800"/>
          </a:xfrm>
          <a:prstGeom prst="wave">
            <a:avLst>
              <a:gd name="adj1" fmla="val 8698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 rot="5400000">
            <a:off x="6713837" y="4239862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7"/>
          <p:cNvSpPr/>
          <p:nvPr/>
        </p:nvSpPr>
        <p:spPr>
          <a:xfrm flipH="1">
            <a:off x="-98400" y="-631600"/>
            <a:ext cx="9340800" cy="6530100"/>
          </a:xfrm>
          <a:prstGeom prst="wave">
            <a:avLst>
              <a:gd name="adj1" fmla="val 8291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/>
          <p:nvPr/>
        </p:nvSpPr>
        <p:spPr>
          <a:xfrm rot="5400000">
            <a:off x="756887" y="-549588"/>
            <a:ext cx="1089000" cy="108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-5400000" flipH="1">
            <a:off x="1867971" y="-1726275"/>
            <a:ext cx="5641500" cy="8697300"/>
          </a:xfrm>
          <a:prstGeom prst="wave">
            <a:avLst>
              <a:gd name="adj1" fmla="val 4562"/>
              <a:gd name="adj2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-258738" y="5393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8377487" y="2615890"/>
            <a:ext cx="1215900" cy="12159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0" r:id="rId4"/>
    <p:sldLayoutId id="2147483673" r:id="rId5"/>
    <p:sldLayoutId id="214748367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FCF7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 idx="4294967295"/>
          </p:nvPr>
        </p:nvSpPr>
        <p:spPr>
          <a:xfrm>
            <a:off x="2054316" y="2062162"/>
            <a:ext cx="5588000" cy="101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bg1"/>
                </a:solidFill>
              </a:rPr>
              <a:t>Visualization &amp; Machine Learning</a:t>
            </a:r>
            <a:endParaRPr lang="en-ID" dirty="0">
              <a:solidFill>
                <a:schemeClr val="bg1"/>
              </a:solidFill>
              <a:latin typeface="Palanquin Dark Medium"/>
              <a:ea typeface="Palanquin Dark Medium"/>
              <a:cs typeface="Palanquin Dark Medium"/>
              <a:sym typeface="Palanquin Dark Medium"/>
            </a:endParaRP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4294967295"/>
          </p:nvPr>
        </p:nvSpPr>
        <p:spPr>
          <a:xfrm>
            <a:off x="5825399" y="4314275"/>
            <a:ext cx="2980201" cy="646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tx1"/>
              </a:buClr>
            </a:pPr>
            <a:r>
              <a:rPr lang="en-ID" sz="9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By :</a:t>
            </a:r>
          </a:p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ID" sz="9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Azzam </a:t>
            </a:r>
            <a:r>
              <a:rPr lang="en-ID" sz="900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Fauzul</a:t>
            </a:r>
            <a:r>
              <a:rPr lang="en-ID" sz="9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 </a:t>
            </a:r>
            <a:r>
              <a:rPr lang="en-ID" sz="900" dirty="0" err="1">
                <a:solidFill>
                  <a:schemeClr val="bg1"/>
                </a:solidFill>
                <a:latin typeface="Lato"/>
                <a:ea typeface="Lato"/>
                <a:cs typeface="Lato"/>
              </a:rPr>
              <a:t>Azhim</a:t>
            </a:r>
            <a:r>
              <a:rPr lang="en-ID" sz="900" dirty="0">
                <a:solidFill>
                  <a:schemeClr val="bg1"/>
                </a:solidFill>
                <a:latin typeface="Lato"/>
                <a:ea typeface="Lato"/>
                <a:cs typeface="Lato"/>
              </a:rPr>
              <a:t> Adnan</a:t>
            </a: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C048E17D-CE9B-2B85-7DCB-C3174493F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756015" y="1468428"/>
            <a:ext cx="4762500" cy="2381250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4706EFDD-9BED-5864-3DC9-475BA9334F12}"/>
              </a:ext>
            </a:extLst>
          </p:cNvPr>
          <p:cNvSpPr/>
          <p:nvPr/>
        </p:nvSpPr>
        <p:spPr>
          <a:xfrm>
            <a:off x="0" y="0"/>
            <a:ext cx="84982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4">
            <a:extLst>
              <a:ext uri="{FF2B5EF4-FFF2-40B4-BE49-F238E27FC236}">
                <a16:creationId xmlns:a16="http://schemas.microsoft.com/office/drawing/2014/main" id="{C97B881E-B0AA-C04A-8242-A89E507FD539}"/>
              </a:ext>
            </a:extLst>
          </p:cNvPr>
          <p:cNvSpPr txBox="1"/>
          <p:nvPr/>
        </p:nvSpPr>
        <p:spPr>
          <a:xfrm>
            <a:off x="166915" y="1118376"/>
            <a:ext cx="3628571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Melihat</a:t>
            </a:r>
            <a:r>
              <a:rPr lang="en-US" dirty="0"/>
              <a:t> Logistic Scattering </a:t>
            </a:r>
            <a:r>
              <a:rPr lang="en-US" dirty="0" err="1"/>
              <a:t>dari</a:t>
            </a:r>
            <a:r>
              <a:rPr lang="en-US" dirty="0"/>
              <a:t> data Churn: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82E0DBA5-007B-E8A0-BECF-E59C00F1ABFF}"/>
              </a:ext>
            </a:extLst>
          </p:cNvPr>
          <p:cNvSpPr txBox="1"/>
          <p:nvPr/>
        </p:nvSpPr>
        <p:spPr>
          <a:xfrm>
            <a:off x="0" y="2562872"/>
            <a:ext cx="44050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Digunakan</a:t>
            </a:r>
            <a:r>
              <a:rPr lang="en-US" dirty="0"/>
              <a:t> library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seaborn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Plot data </a:t>
            </a:r>
            <a:r>
              <a:rPr lang="en-US" dirty="0" err="1"/>
              <a:t>menggunakan</a:t>
            </a:r>
            <a:r>
              <a:rPr lang="en-US" dirty="0"/>
              <a:t> method </a:t>
            </a:r>
            <a:r>
              <a:rPr lang="en-US" dirty="0" err="1">
                <a:highlight>
                  <a:srgbClr val="FFFF00"/>
                </a:highlight>
              </a:rPr>
              <a:t>pairplot</a:t>
            </a:r>
            <a:r>
              <a:rPr lang="en-US" dirty="0">
                <a:highlight>
                  <a:srgbClr val="FFFF00"/>
                </a:highlight>
              </a:rPr>
              <a:t>() </a:t>
            </a:r>
            <a:r>
              <a:rPr lang="en-US" dirty="0"/>
              <a:t>dengan churn sebagai indicator warna.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logistic scattering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churn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data </a:t>
            </a:r>
            <a:r>
              <a:rPr lang="en-US" dirty="0">
                <a:highlight>
                  <a:srgbClr val="FFFF00"/>
                </a:highlight>
              </a:rPr>
              <a:t>churn</a:t>
            </a:r>
            <a:r>
              <a:rPr lang="en-US" dirty="0"/>
              <a:t> tidak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logistic </a:t>
            </a:r>
            <a:r>
              <a:rPr lang="en-US" dirty="0" err="1">
                <a:highlight>
                  <a:srgbClr val="FFFF00"/>
                </a:highlight>
              </a:rPr>
              <a:t>regresi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/>
              <a:t>karena</a:t>
            </a:r>
            <a:r>
              <a:rPr lang="en-US" dirty="0"/>
              <a:t> tidak terlalu </a:t>
            </a:r>
            <a:r>
              <a:rPr lang="en-US" dirty="0" err="1"/>
              <a:t>jelas</a:t>
            </a:r>
            <a:r>
              <a:rPr lang="en-US" dirty="0"/>
              <a:t> </a:t>
            </a:r>
            <a:r>
              <a:rPr lang="en-US" dirty="0" err="1"/>
              <a:t>klasifikasinya</a:t>
            </a:r>
            <a:r>
              <a:rPr lang="en-US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id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2AA01601-33E3-103B-60B9-F080AACA9C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" t="44303" r="72382" b="43704"/>
          <a:stretch/>
        </p:blipFill>
        <p:spPr>
          <a:xfrm>
            <a:off x="769259" y="1651591"/>
            <a:ext cx="2653134" cy="739399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4D2A9B2C-B168-C41C-0A0C-21AAA9CC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40" y="1038253"/>
            <a:ext cx="3873235" cy="37548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4AE378-6868-9D1C-89B4-9C6959AF0AB6}"/>
              </a:ext>
            </a:extLst>
          </p:cNvPr>
          <p:cNvSpPr txBox="1">
            <a:spLocks/>
          </p:cNvSpPr>
          <p:nvPr/>
        </p:nvSpPr>
        <p:spPr>
          <a:xfrm>
            <a:off x="0" y="236440"/>
            <a:ext cx="4405086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Eras Bold ITC" panose="020B0907030504020204" pitchFamily="34" charset="0"/>
              </a:rPr>
              <a:t>Explonary Data (EDA)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766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4">
            <a:extLst>
              <a:ext uri="{FF2B5EF4-FFF2-40B4-BE49-F238E27FC236}">
                <a16:creationId xmlns:a16="http://schemas.microsoft.com/office/drawing/2014/main" id="{C97B881E-B0AA-C04A-8242-A89E507FD539}"/>
              </a:ext>
            </a:extLst>
          </p:cNvPr>
          <p:cNvSpPr txBox="1"/>
          <p:nvPr/>
        </p:nvSpPr>
        <p:spPr>
          <a:xfrm>
            <a:off x="246743" y="336100"/>
            <a:ext cx="718457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EDA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82E0DBA5-007B-E8A0-BECF-E59C00F1ABFF}"/>
              </a:ext>
            </a:extLst>
          </p:cNvPr>
          <p:cNvSpPr txBox="1"/>
          <p:nvPr/>
        </p:nvSpPr>
        <p:spPr>
          <a:xfrm>
            <a:off x="1037771" y="900837"/>
            <a:ext cx="677091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churn</a:t>
            </a:r>
            <a:r>
              <a:rPr lang="en-US" dirty="0"/>
              <a:t> tidak terlalu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jelas</a:t>
            </a:r>
            <a:r>
              <a:rPr lang="en-US" dirty="0"/>
              <a:t> oleh </a:t>
            </a:r>
            <a:r>
              <a:rPr lang="en-US" dirty="0">
                <a:highlight>
                  <a:srgbClr val="FFFF00"/>
                </a:highlight>
              </a:rPr>
              <a:t>scattering plot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Untuk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(</a:t>
            </a:r>
            <a:r>
              <a:rPr lang="en-US" dirty="0" err="1"/>
              <a:t>supervice</a:t>
            </a:r>
            <a:r>
              <a:rPr lang="en-US" dirty="0"/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Sekilas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pada </a:t>
            </a:r>
            <a:r>
              <a:rPr lang="en-US" dirty="0" err="1">
                <a:highlight>
                  <a:srgbClr val="FFFF00"/>
                </a:highlight>
              </a:rPr>
              <a:t>total_day_charge</a:t>
            </a:r>
            <a:r>
              <a:rPr lang="en-US" dirty="0"/>
              <a:t> dan </a:t>
            </a:r>
            <a:r>
              <a:rPr lang="en-US" dirty="0" err="1">
                <a:highlight>
                  <a:srgbClr val="FFFF00"/>
                </a:highlight>
              </a:rPr>
              <a:t>total_day_minutes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Algoritma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: </a:t>
            </a:r>
            <a:r>
              <a:rPr lang="en-US" dirty="0" err="1"/>
              <a:t>Algoritma</a:t>
            </a:r>
            <a:r>
              <a:rPr lang="en-US" dirty="0"/>
              <a:t> Decision Tree Classifier , dan </a:t>
            </a:r>
            <a:r>
              <a:rPr lang="en-US" dirty="0" err="1"/>
              <a:t>Algoritma</a:t>
            </a:r>
            <a:r>
              <a:rPr lang="en-US" dirty="0"/>
              <a:t> K-Nearest Neighbor (KNN)</a:t>
            </a:r>
          </a:p>
          <a:p>
            <a:pPr algn="just"/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id-ID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0AE48FF4-B31D-5DD4-EDD0-4B32C9EC13B7}"/>
              </a:ext>
            </a:extLst>
          </p:cNvPr>
          <p:cNvGrpSpPr/>
          <p:nvPr/>
        </p:nvGrpSpPr>
        <p:grpSpPr>
          <a:xfrm>
            <a:off x="1593253" y="1995714"/>
            <a:ext cx="6770915" cy="1882324"/>
            <a:chOff x="1593253" y="1995714"/>
            <a:chExt cx="6770915" cy="1882324"/>
          </a:xfrm>
        </p:grpSpPr>
        <p:grpSp>
          <p:nvGrpSpPr>
            <p:cNvPr id="8" name="Grup 7">
              <a:extLst>
                <a:ext uri="{FF2B5EF4-FFF2-40B4-BE49-F238E27FC236}">
                  <a16:creationId xmlns:a16="http://schemas.microsoft.com/office/drawing/2014/main" id="{90949661-C167-CB18-C60D-1C32B49B31D9}"/>
                </a:ext>
              </a:extLst>
            </p:cNvPr>
            <p:cNvGrpSpPr/>
            <p:nvPr/>
          </p:nvGrpSpPr>
          <p:grpSpPr>
            <a:xfrm>
              <a:off x="1593253" y="1995714"/>
              <a:ext cx="5601894" cy="1882324"/>
              <a:chOff x="1593253" y="1995714"/>
              <a:chExt cx="5601894" cy="1882324"/>
            </a:xfrm>
          </p:grpSpPr>
          <p:pic>
            <p:nvPicPr>
              <p:cNvPr id="2" name="Gambar 1">
                <a:extLst>
                  <a:ext uri="{FF2B5EF4-FFF2-40B4-BE49-F238E27FC236}">
                    <a16:creationId xmlns:a16="http://schemas.microsoft.com/office/drawing/2014/main" id="{1C91EF0B-6DA3-E393-EBC1-8EA3E2A55D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3414" r="59948" b="80164"/>
              <a:stretch/>
            </p:blipFill>
            <p:spPr>
              <a:xfrm>
                <a:off x="1593253" y="1995714"/>
                <a:ext cx="5601893" cy="870859"/>
              </a:xfrm>
              <a:prstGeom prst="rect">
                <a:avLst/>
              </a:prstGeom>
            </p:spPr>
          </p:pic>
          <p:pic>
            <p:nvPicPr>
              <p:cNvPr id="3" name="Gambar 2">
                <a:extLst>
                  <a:ext uri="{FF2B5EF4-FFF2-40B4-BE49-F238E27FC236}">
                    <a16:creationId xmlns:a16="http://schemas.microsoft.com/office/drawing/2014/main" id="{E54BAB09-CAE2-1906-503D-1352C872BF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608" t="26205" r="59755" b="66730"/>
              <a:stretch/>
            </p:blipFill>
            <p:spPr>
              <a:xfrm>
                <a:off x="1651311" y="2920095"/>
                <a:ext cx="5543836" cy="957943"/>
              </a:xfrm>
              <a:prstGeom prst="rect">
                <a:avLst/>
              </a:prstGeom>
            </p:spPr>
          </p:pic>
        </p:grpSp>
        <p:pic>
          <p:nvPicPr>
            <p:cNvPr id="9" name="Gambar 8">
              <a:extLst>
                <a:ext uri="{FF2B5EF4-FFF2-40B4-BE49-F238E27FC236}">
                  <a16:creationId xmlns:a16="http://schemas.microsoft.com/office/drawing/2014/main" id="{8BCACC46-E7DE-3CDB-01D0-D4C72BF350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8269" t="48316" r="-315" b="47302"/>
            <a:stretch/>
          </p:blipFill>
          <p:spPr>
            <a:xfrm>
              <a:off x="7522107" y="2129125"/>
              <a:ext cx="842061" cy="1748913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6B6FC29-7F56-70CB-DBE7-ADE9F4B7FCD8}"/>
              </a:ext>
            </a:extLst>
          </p:cNvPr>
          <p:cNvSpPr txBox="1">
            <a:spLocks/>
          </p:cNvSpPr>
          <p:nvPr/>
        </p:nvSpPr>
        <p:spPr>
          <a:xfrm>
            <a:off x="0" y="236440"/>
            <a:ext cx="4405086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Eras Bold ITC" panose="020B0907030504020204" pitchFamily="34" charset="0"/>
              </a:rPr>
              <a:t>Explonary Data (EDA)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50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44050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Prepocessing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Data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91443EE8-9691-81D3-721E-2E1E1F9FB495}"/>
              </a:ext>
            </a:extLst>
          </p:cNvPr>
          <p:cNvSpPr txBox="1"/>
          <p:nvPr/>
        </p:nvSpPr>
        <p:spPr>
          <a:xfrm>
            <a:off x="824812" y="1330678"/>
            <a:ext cx="108381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Fitur</a:t>
            </a:r>
            <a:endParaRPr lang="id-ID" dirty="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AF39F728-8B8B-C30B-40A1-0A4C9F4DFF45}"/>
              </a:ext>
            </a:extLst>
          </p:cNvPr>
          <p:cNvSpPr txBox="1"/>
          <p:nvPr/>
        </p:nvSpPr>
        <p:spPr>
          <a:xfrm>
            <a:off x="769256" y="2160981"/>
            <a:ext cx="4005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</a:t>
            </a:r>
            <a:r>
              <a:rPr lang="en-US" dirty="0" err="1"/>
              <a:t>fitur</a:t>
            </a:r>
            <a:r>
              <a:rPr lang="en-US" dirty="0"/>
              <a:t> yang tidak berguna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state, </a:t>
            </a:r>
            <a:r>
              <a:rPr lang="en-US" dirty="0" err="1">
                <a:highlight>
                  <a:srgbClr val="FFFF00"/>
                </a:highlight>
              </a:rPr>
              <a:t>area_code</a:t>
            </a:r>
            <a:r>
              <a:rPr lang="en-US" dirty="0">
                <a:highlight>
                  <a:srgbClr val="FFFF00"/>
                </a:highlight>
              </a:rPr>
              <a:t> dan churn</a:t>
            </a:r>
            <a:r>
              <a:rPr lang="en-US" dirty="0"/>
              <a:t> untuk </a:t>
            </a:r>
            <a:r>
              <a:rPr lang="en-US" dirty="0" err="1"/>
              <a:t>nilai</a:t>
            </a:r>
            <a:r>
              <a:rPr lang="en-US" dirty="0"/>
              <a:t> X</a:t>
            </a:r>
            <a:endParaRPr lang="id-ID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2B8C7C12-E990-D7FD-E920-F5BBEBD94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12" y="1638455"/>
            <a:ext cx="7264773" cy="349268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E711044B-69E2-61CD-DF60-7814F82874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6"/>
          <a:stretch/>
        </p:blipFill>
        <p:spPr>
          <a:xfrm>
            <a:off x="824812" y="3239546"/>
            <a:ext cx="7264773" cy="673135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0BEDC486-0951-39D7-70E7-F270BA957CEB}"/>
              </a:ext>
            </a:extLst>
          </p:cNvPr>
          <p:cNvSpPr txBox="1"/>
          <p:nvPr/>
        </p:nvSpPr>
        <p:spPr>
          <a:xfrm>
            <a:off x="824811" y="2931769"/>
            <a:ext cx="1657131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Normalisasi</a:t>
            </a:r>
            <a:r>
              <a:rPr lang="en-US" dirty="0"/>
              <a:t> Data</a:t>
            </a:r>
            <a:endParaRPr lang="id-ID" dirty="0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E61F6523-5575-14B5-D080-F2E913F553C2}"/>
              </a:ext>
            </a:extLst>
          </p:cNvPr>
          <p:cNvSpPr txBox="1"/>
          <p:nvPr/>
        </p:nvSpPr>
        <p:spPr>
          <a:xfrm>
            <a:off x="824811" y="4058135"/>
            <a:ext cx="6396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Normalisasi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international_plan</a:t>
            </a:r>
            <a:r>
              <a:rPr lang="en-US" dirty="0">
                <a:highlight>
                  <a:srgbClr val="FFFF00"/>
                </a:highlight>
              </a:rPr>
              <a:t>, dan </a:t>
            </a:r>
            <a:r>
              <a:rPr lang="en-US" dirty="0" err="1">
                <a:highlight>
                  <a:srgbClr val="FFFF00"/>
                </a:highlight>
              </a:rPr>
              <a:t>voice_mail_plan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yang </a:t>
            </a:r>
            <a:r>
              <a:rPr lang="en-US" dirty="0" err="1"/>
              <a:t>memiliki</a:t>
            </a:r>
            <a:r>
              <a:rPr lang="en-US" dirty="0"/>
              <a:t> value decision string (‘yes’ atau ‘no’) menjadi Boolean state 1 dan 0. </a:t>
            </a:r>
          </a:p>
        </p:txBody>
      </p:sp>
    </p:spTree>
    <p:extLst>
      <p:ext uri="{BB962C8B-B14F-4D97-AF65-F5344CB8AC3E}">
        <p14:creationId xmlns:p14="http://schemas.microsoft.com/office/powerpoint/2010/main" val="3396447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44050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Prepocessing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Data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91443EE8-9691-81D3-721E-2E1E1F9FB495}"/>
              </a:ext>
            </a:extLst>
          </p:cNvPr>
          <p:cNvSpPr txBox="1"/>
          <p:nvPr/>
        </p:nvSpPr>
        <p:spPr>
          <a:xfrm>
            <a:off x="824812" y="1330678"/>
            <a:ext cx="2607817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Cleaning data Test&amp; Training</a:t>
            </a:r>
            <a:endParaRPr lang="id-ID" dirty="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AF39F728-8B8B-C30B-40A1-0A4C9F4DFF45}"/>
              </a:ext>
            </a:extLst>
          </p:cNvPr>
          <p:cNvSpPr txBox="1"/>
          <p:nvPr/>
        </p:nvSpPr>
        <p:spPr>
          <a:xfrm>
            <a:off x="824811" y="1783608"/>
            <a:ext cx="26078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Dengan </a:t>
            </a:r>
            <a:r>
              <a:rPr lang="en-US" dirty="0" err="1"/>
              <a:t>menggunakan</a:t>
            </a:r>
            <a:r>
              <a:rPr lang="en-US" dirty="0"/>
              <a:t> method </a:t>
            </a:r>
            <a:r>
              <a:rPr lang="en-US" dirty="0">
                <a:highlight>
                  <a:srgbClr val="FFFF00"/>
                </a:highlight>
              </a:rPr>
              <a:t>rename() </a:t>
            </a:r>
            <a:r>
              <a:rPr lang="en-US" dirty="0"/>
              <a:t>untuk setiap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penamaan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data test </a:t>
            </a:r>
            <a:r>
              <a:rPr lang="en-US" dirty="0" err="1"/>
              <a:t>sama</a:t>
            </a:r>
            <a:r>
              <a:rPr lang="en-US" dirty="0"/>
              <a:t> dengan training</a:t>
            </a:r>
            <a:endParaRPr lang="id-ID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045DEFB-82D1-B6D4-F506-58744B07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334" y="1330678"/>
            <a:ext cx="4720609" cy="1847951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981B940-043A-1D6C-1BCA-7DAC23282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84" t="-1466" r="30683" b="46363"/>
          <a:stretch/>
        </p:blipFill>
        <p:spPr>
          <a:xfrm>
            <a:off x="4111334" y="3407783"/>
            <a:ext cx="3896340" cy="844903"/>
          </a:xfrm>
          <a:prstGeom prst="rect">
            <a:avLst/>
          </a:prstGeom>
        </p:spPr>
      </p:pic>
      <p:sp>
        <p:nvSpPr>
          <p:cNvPr id="11" name="Kotak Teks 10">
            <a:extLst>
              <a:ext uri="{FF2B5EF4-FFF2-40B4-BE49-F238E27FC236}">
                <a16:creationId xmlns:a16="http://schemas.microsoft.com/office/drawing/2014/main" id="{B228BB86-F3D4-EC05-7D7F-EB7BA4D58FE8}"/>
              </a:ext>
            </a:extLst>
          </p:cNvPr>
          <p:cNvSpPr txBox="1"/>
          <p:nvPr/>
        </p:nvSpPr>
        <p:spPr>
          <a:xfrm>
            <a:off x="898634" y="3253894"/>
            <a:ext cx="1104337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Create </a:t>
            </a:r>
            <a:r>
              <a:rPr lang="en-US" dirty="0" err="1"/>
              <a:t>fitur</a:t>
            </a:r>
            <a:r>
              <a:rPr lang="en-US" dirty="0"/>
              <a:t> </a:t>
            </a:r>
            <a:endParaRPr lang="id-ID" dirty="0"/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EE769CA4-14C2-82F2-2BAD-760EAE8DED10}"/>
              </a:ext>
            </a:extLst>
          </p:cNvPr>
          <p:cNvSpPr txBox="1"/>
          <p:nvPr/>
        </p:nvSpPr>
        <p:spPr>
          <a:xfrm>
            <a:off x="824810" y="3667910"/>
            <a:ext cx="2607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Membuat</a:t>
            </a:r>
            <a:r>
              <a:rPr lang="en-US" dirty="0"/>
              <a:t> variable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churn</a:t>
            </a:r>
            <a:r>
              <a:rPr lang="en-US" dirty="0"/>
              <a:t> pada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/>
              <a:t>sehingga</a:t>
            </a:r>
            <a:r>
              <a:rPr lang="en-US" dirty="0"/>
              <a:t> data test </a:t>
            </a:r>
            <a:r>
              <a:rPr lang="en-US" dirty="0" err="1"/>
              <a:t>berisi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kosong, </a:t>
            </a:r>
            <a:r>
              <a:rPr lang="en-US" dirty="0" err="1"/>
              <a:t>dimana</a:t>
            </a:r>
            <a:r>
              <a:rPr lang="en-US" dirty="0"/>
              <a:t> nanti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disiikan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>
                <a:highlight>
                  <a:srgbClr val="FFFF00"/>
                </a:highlight>
              </a:rPr>
              <a:t>churn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machine learning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14867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44050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Train Test Split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EE769CA4-14C2-82F2-2BAD-760EAE8DED10}"/>
              </a:ext>
            </a:extLst>
          </p:cNvPr>
          <p:cNvSpPr txBox="1"/>
          <p:nvPr/>
        </p:nvSpPr>
        <p:spPr>
          <a:xfrm>
            <a:off x="1504605" y="3014767"/>
            <a:ext cx="61347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chemeClr val="bg1"/>
                </a:solidFill>
                <a:latin typeface="+mj-lt"/>
              </a:rPr>
              <a:t>Dilakukan Train-Test Split untuk training model machine learning. </a:t>
            </a:r>
            <a:r>
              <a:rPr lang="nn-NO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Test size </a:t>
            </a:r>
            <a:r>
              <a:rPr lang="nn-NO" dirty="0">
                <a:solidFill>
                  <a:schemeClr val="bg1"/>
                </a:solidFill>
                <a:latin typeface="+mj-lt"/>
              </a:rPr>
              <a:t>sebesar </a:t>
            </a:r>
            <a:r>
              <a:rPr lang="nn-NO" dirty="0">
                <a:solidFill>
                  <a:schemeClr val="bg1"/>
                </a:solidFill>
                <a:highlight>
                  <a:srgbClr val="00FF00"/>
                </a:highlight>
                <a:latin typeface="+mj-lt"/>
              </a:rPr>
              <a:t>20% atau 0,2 </a:t>
            </a:r>
            <a:r>
              <a:rPr lang="nn-NO" dirty="0">
                <a:solidFill>
                  <a:schemeClr val="bg1"/>
                </a:solidFill>
                <a:latin typeface="+mj-lt"/>
              </a:rPr>
              <a:t>dari populasi data, sedangkan </a:t>
            </a:r>
            <a:r>
              <a:rPr lang="nn-NO" dirty="0">
                <a:solidFill>
                  <a:schemeClr val="bg1"/>
                </a:solidFill>
                <a:highlight>
                  <a:srgbClr val="FFFF00"/>
                </a:highlight>
                <a:latin typeface="+mj-lt"/>
              </a:rPr>
              <a:t>data train </a:t>
            </a:r>
            <a:r>
              <a:rPr lang="nn-NO" dirty="0">
                <a:solidFill>
                  <a:schemeClr val="bg1"/>
                </a:solidFill>
                <a:latin typeface="+mj-lt"/>
              </a:rPr>
              <a:t>sebesar </a:t>
            </a:r>
            <a:r>
              <a:rPr lang="nn-NO" dirty="0">
                <a:solidFill>
                  <a:schemeClr val="bg1"/>
                </a:solidFill>
                <a:highlight>
                  <a:srgbClr val="00FF00"/>
                </a:highlight>
                <a:latin typeface="+mj-lt"/>
              </a:rPr>
              <a:t>80% atau 0,8 </a:t>
            </a:r>
            <a:r>
              <a:rPr lang="nn-NO" dirty="0">
                <a:solidFill>
                  <a:schemeClr val="bg1"/>
                </a:solidFill>
                <a:latin typeface="+mj-lt"/>
              </a:rPr>
              <a:t>dari populasi data. Dengan pengambilan sample </a:t>
            </a:r>
            <a:r>
              <a:rPr lang="nn-NO" dirty="0">
                <a:solidFill>
                  <a:schemeClr val="bg1"/>
                </a:solidFill>
                <a:highlight>
                  <a:srgbClr val="00FF00"/>
                </a:highlight>
                <a:latin typeface="+mj-lt"/>
              </a:rPr>
              <a:t>random value = 42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endParaRPr lang="id-ID" dirty="0">
              <a:solidFill>
                <a:schemeClr val="bg1"/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E6BD5F0-039C-7D7C-7353-5E2F6BC3B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31" y="1350823"/>
            <a:ext cx="7207620" cy="135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6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5080000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Machine Learning Models 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2" name="Grup 1">
            <a:extLst>
              <a:ext uri="{FF2B5EF4-FFF2-40B4-BE49-F238E27FC236}">
                <a16:creationId xmlns:a16="http://schemas.microsoft.com/office/drawing/2014/main" id="{93F3E181-A47E-ED59-6BEB-1AC82D26442A}"/>
              </a:ext>
            </a:extLst>
          </p:cNvPr>
          <p:cNvGrpSpPr/>
          <p:nvPr/>
        </p:nvGrpSpPr>
        <p:grpSpPr>
          <a:xfrm>
            <a:off x="2244017" y="1894946"/>
            <a:ext cx="838200" cy="838200"/>
            <a:chOff x="2183509" y="785683"/>
            <a:chExt cx="838200" cy="838200"/>
          </a:xfrm>
        </p:grpSpPr>
        <p:sp>
          <p:nvSpPr>
            <p:cNvPr id="4" name="Google Shape;284;p38">
              <a:extLst>
                <a:ext uri="{FF2B5EF4-FFF2-40B4-BE49-F238E27FC236}">
                  <a16:creationId xmlns:a16="http://schemas.microsoft.com/office/drawing/2014/main" id="{84B3527D-33B5-9118-AF82-635BD0FED8DC}"/>
                </a:ext>
              </a:extLst>
            </p:cNvPr>
            <p:cNvSpPr/>
            <p:nvPr/>
          </p:nvSpPr>
          <p:spPr>
            <a:xfrm>
              <a:off x="2183509" y="78568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" name="Google Shape;286;p38">
              <a:extLst>
                <a:ext uri="{FF2B5EF4-FFF2-40B4-BE49-F238E27FC236}">
                  <a16:creationId xmlns:a16="http://schemas.microsoft.com/office/drawing/2014/main" id="{07C3ED54-96CF-6DB3-3D97-F9532008E456}"/>
                </a:ext>
              </a:extLst>
            </p:cNvPr>
            <p:cNvGrpSpPr/>
            <p:nvPr/>
          </p:nvGrpSpPr>
          <p:grpSpPr>
            <a:xfrm>
              <a:off x="2391189" y="986893"/>
              <a:ext cx="422836" cy="426199"/>
              <a:chOff x="-25094250" y="3176075"/>
              <a:chExt cx="295400" cy="297750"/>
            </a:xfrm>
          </p:grpSpPr>
          <p:sp>
            <p:nvSpPr>
              <p:cNvPr id="7" name="Google Shape;287;p38">
                <a:extLst>
                  <a:ext uri="{FF2B5EF4-FFF2-40B4-BE49-F238E27FC236}">
                    <a16:creationId xmlns:a16="http://schemas.microsoft.com/office/drawing/2014/main" id="{066C553D-5197-D572-15B9-6C7125DA4746}"/>
                  </a:ext>
                </a:extLst>
              </p:cNvPr>
              <p:cNvSpPr/>
              <p:nvPr/>
            </p:nvSpPr>
            <p:spPr>
              <a:xfrm>
                <a:off x="-24989225" y="3176075"/>
                <a:ext cx="87200" cy="122500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4900" extrusionOk="0">
                    <a:moveTo>
                      <a:pt x="1408" y="1"/>
                    </a:moveTo>
                    <a:lnTo>
                      <a:pt x="1408" y="1922"/>
                    </a:lnTo>
                    <a:cubicBezTo>
                      <a:pt x="1408" y="2647"/>
                      <a:pt x="998" y="3277"/>
                      <a:pt x="463" y="3561"/>
                    </a:cubicBezTo>
                    <a:cubicBezTo>
                      <a:pt x="211" y="3655"/>
                      <a:pt x="53" y="3907"/>
                      <a:pt x="22" y="4128"/>
                    </a:cubicBezTo>
                    <a:cubicBezTo>
                      <a:pt x="1" y="4609"/>
                      <a:pt x="369" y="4896"/>
                      <a:pt x="738" y="4896"/>
                    </a:cubicBezTo>
                    <a:cubicBezTo>
                      <a:pt x="925" y="4896"/>
                      <a:pt x="1113" y="4822"/>
                      <a:pt x="1250" y="4663"/>
                    </a:cubicBezTo>
                    <a:cubicBezTo>
                      <a:pt x="1361" y="4506"/>
                      <a:pt x="1557" y="4427"/>
                      <a:pt x="1754" y="4427"/>
                    </a:cubicBezTo>
                    <a:cubicBezTo>
                      <a:pt x="1951" y="4427"/>
                      <a:pt x="2148" y="4506"/>
                      <a:pt x="2258" y="4663"/>
                    </a:cubicBezTo>
                    <a:cubicBezTo>
                      <a:pt x="2411" y="4826"/>
                      <a:pt x="2604" y="4899"/>
                      <a:pt x="2792" y="4899"/>
                    </a:cubicBezTo>
                    <a:cubicBezTo>
                      <a:pt x="3149" y="4899"/>
                      <a:pt x="3487" y="4635"/>
                      <a:pt x="3487" y="4222"/>
                    </a:cubicBezTo>
                    <a:cubicBezTo>
                      <a:pt x="3487" y="3939"/>
                      <a:pt x="3330" y="3718"/>
                      <a:pt x="3109" y="3592"/>
                    </a:cubicBezTo>
                    <a:cubicBezTo>
                      <a:pt x="2479" y="3277"/>
                      <a:pt x="2101" y="2710"/>
                      <a:pt x="2101" y="2143"/>
                    </a:cubicBezTo>
                    <a:lnTo>
                      <a:pt x="2101" y="32"/>
                    </a:lnTo>
                    <a:cubicBezTo>
                      <a:pt x="2006" y="32"/>
                      <a:pt x="1880" y="1"/>
                      <a:pt x="1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288;p38">
                <a:extLst>
                  <a:ext uri="{FF2B5EF4-FFF2-40B4-BE49-F238E27FC236}">
                    <a16:creationId xmlns:a16="http://schemas.microsoft.com/office/drawing/2014/main" id="{B940A9BC-840A-4A6D-67A2-FBFDAEFCEBC4}"/>
                  </a:ext>
                </a:extLst>
              </p:cNvPr>
              <p:cNvSpPr/>
              <p:nvPr/>
            </p:nvSpPr>
            <p:spPr>
              <a:xfrm>
                <a:off x="-25094250" y="3179225"/>
                <a:ext cx="2954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58" extrusionOk="0">
                    <a:moveTo>
                      <a:pt x="4884" y="1"/>
                    </a:moveTo>
                    <a:cubicBezTo>
                      <a:pt x="2143" y="505"/>
                      <a:pt x="1" y="2899"/>
                      <a:pt x="1" y="5829"/>
                    </a:cubicBezTo>
                    <a:cubicBezTo>
                      <a:pt x="1" y="8696"/>
                      <a:pt x="2143" y="11153"/>
                      <a:pt x="4884" y="11657"/>
                    </a:cubicBezTo>
                    <a:lnTo>
                      <a:pt x="4884" y="9799"/>
                    </a:lnTo>
                    <a:cubicBezTo>
                      <a:pt x="4884" y="9358"/>
                      <a:pt x="4664" y="8980"/>
                      <a:pt x="4349" y="8822"/>
                    </a:cubicBezTo>
                    <a:cubicBezTo>
                      <a:pt x="3876" y="8633"/>
                      <a:pt x="3561" y="8160"/>
                      <a:pt x="3530" y="7625"/>
                    </a:cubicBezTo>
                    <a:cubicBezTo>
                      <a:pt x="3446" y="6731"/>
                      <a:pt x="4186" y="6180"/>
                      <a:pt x="4925" y="6180"/>
                    </a:cubicBezTo>
                    <a:cubicBezTo>
                      <a:pt x="5306" y="6180"/>
                      <a:pt x="5687" y="6327"/>
                      <a:pt x="5955" y="6648"/>
                    </a:cubicBezTo>
                    <a:cubicBezTo>
                      <a:pt x="6188" y="6316"/>
                      <a:pt x="6553" y="6163"/>
                      <a:pt x="6929" y="6163"/>
                    </a:cubicBezTo>
                    <a:cubicBezTo>
                      <a:pt x="7621" y="6163"/>
                      <a:pt x="8350" y="6684"/>
                      <a:pt x="8350" y="7562"/>
                    </a:cubicBezTo>
                    <a:cubicBezTo>
                      <a:pt x="8350" y="8066"/>
                      <a:pt x="8035" y="8570"/>
                      <a:pt x="7562" y="8822"/>
                    </a:cubicBezTo>
                    <a:cubicBezTo>
                      <a:pt x="7184" y="9011"/>
                      <a:pt x="6995" y="9326"/>
                      <a:pt x="6995" y="9641"/>
                    </a:cubicBezTo>
                    <a:lnTo>
                      <a:pt x="6995" y="11657"/>
                    </a:lnTo>
                    <a:cubicBezTo>
                      <a:pt x="9736" y="11153"/>
                      <a:pt x="11815" y="8728"/>
                      <a:pt x="11815" y="5829"/>
                    </a:cubicBezTo>
                    <a:cubicBezTo>
                      <a:pt x="11815" y="2899"/>
                      <a:pt x="9736" y="505"/>
                      <a:pt x="6995" y="1"/>
                    </a:cubicBezTo>
                    <a:lnTo>
                      <a:pt x="6995" y="2017"/>
                    </a:lnTo>
                    <a:cubicBezTo>
                      <a:pt x="6995" y="2364"/>
                      <a:pt x="7216" y="2679"/>
                      <a:pt x="7562" y="2836"/>
                    </a:cubicBezTo>
                    <a:cubicBezTo>
                      <a:pt x="8035" y="3057"/>
                      <a:pt x="8350" y="3529"/>
                      <a:pt x="8350" y="4096"/>
                    </a:cubicBezTo>
                    <a:cubicBezTo>
                      <a:pt x="8350" y="4945"/>
                      <a:pt x="7656" y="5495"/>
                      <a:pt x="6948" y="5495"/>
                    </a:cubicBezTo>
                    <a:cubicBezTo>
                      <a:pt x="6578" y="5495"/>
                      <a:pt x="6205" y="5345"/>
                      <a:pt x="5924" y="5010"/>
                    </a:cubicBezTo>
                    <a:cubicBezTo>
                      <a:pt x="5691" y="5321"/>
                      <a:pt x="5310" y="5471"/>
                      <a:pt x="4919" y="5471"/>
                    </a:cubicBezTo>
                    <a:cubicBezTo>
                      <a:pt x="4200" y="5471"/>
                      <a:pt x="3448" y="4961"/>
                      <a:pt x="3530" y="4002"/>
                    </a:cubicBezTo>
                    <a:cubicBezTo>
                      <a:pt x="3561" y="3498"/>
                      <a:pt x="3876" y="3057"/>
                      <a:pt x="4349" y="2836"/>
                    </a:cubicBezTo>
                    <a:cubicBezTo>
                      <a:pt x="4664" y="2679"/>
                      <a:pt x="4884" y="2269"/>
                      <a:pt x="4884" y="1859"/>
                    </a:cubicBezTo>
                    <a:lnTo>
                      <a:pt x="48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89;p38">
                <a:extLst>
                  <a:ext uri="{FF2B5EF4-FFF2-40B4-BE49-F238E27FC236}">
                    <a16:creationId xmlns:a16="http://schemas.microsoft.com/office/drawing/2014/main" id="{0D3CAB40-F759-CCAD-6FA2-AEFFAB6BE61A}"/>
                  </a:ext>
                </a:extLst>
              </p:cNvPr>
              <p:cNvSpPr/>
              <p:nvPr/>
            </p:nvSpPr>
            <p:spPr>
              <a:xfrm>
                <a:off x="-24989225" y="3350975"/>
                <a:ext cx="87200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4914" extrusionOk="0">
                    <a:moveTo>
                      <a:pt x="2777" y="1"/>
                    </a:moveTo>
                    <a:cubicBezTo>
                      <a:pt x="2589" y="1"/>
                      <a:pt x="2399" y="77"/>
                      <a:pt x="2258" y="251"/>
                    </a:cubicBezTo>
                    <a:cubicBezTo>
                      <a:pt x="2148" y="408"/>
                      <a:pt x="1951" y="487"/>
                      <a:pt x="1754" y="487"/>
                    </a:cubicBezTo>
                    <a:cubicBezTo>
                      <a:pt x="1557" y="487"/>
                      <a:pt x="1361" y="408"/>
                      <a:pt x="1250" y="251"/>
                    </a:cubicBezTo>
                    <a:cubicBezTo>
                      <a:pt x="1122" y="91"/>
                      <a:pt x="936" y="17"/>
                      <a:pt x="748" y="17"/>
                    </a:cubicBezTo>
                    <a:cubicBezTo>
                      <a:pt x="379" y="17"/>
                      <a:pt x="1" y="297"/>
                      <a:pt x="22" y="755"/>
                    </a:cubicBezTo>
                    <a:cubicBezTo>
                      <a:pt x="22" y="1007"/>
                      <a:pt x="242" y="1227"/>
                      <a:pt x="463" y="1353"/>
                    </a:cubicBezTo>
                    <a:cubicBezTo>
                      <a:pt x="1061" y="1637"/>
                      <a:pt x="1408" y="2267"/>
                      <a:pt x="1408" y="2960"/>
                    </a:cubicBezTo>
                    <a:lnTo>
                      <a:pt x="1408" y="4914"/>
                    </a:lnTo>
                    <a:cubicBezTo>
                      <a:pt x="1534" y="4851"/>
                      <a:pt x="1660" y="4851"/>
                      <a:pt x="1754" y="4851"/>
                    </a:cubicBezTo>
                    <a:lnTo>
                      <a:pt x="2101" y="4851"/>
                    </a:lnTo>
                    <a:lnTo>
                      <a:pt x="2101" y="2771"/>
                    </a:lnTo>
                    <a:cubicBezTo>
                      <a:pt x="2101" y="2141"/>
                      <a:pt x="2479" y="1606"/>
                      <a:pt x="3109" y="1322"/>
                    </a:cubicBezTo>
                    <a:cubicBezTo>
                      <a:pt x="3330" y="1196"/>
                      <a:pt x="3487" y="975"/>
                      <a:pt x="3487" y="692"/>
                    </a:cubicBezTo>
                    <a:cubicBezTo>
                      <a:pt x="3487" y="279"/>
                      <a:pt x="3135" y="1"/>
                      <a:pt x="2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" name="Grup 9">
            <a:extLst>
              <a:ext uri="{FF2B5EF4-FFF2-40B4-BE49-F238E27FC236}">
                <a16:creationId xmlns:a16="http://schemas.microsoft.com/office/drawing/2014/main" id="{4E9285E6-FBE5-246E-6785-738E497E7B35}"/>
              </a:ext>
            </a:extLst>
          </p:cNvPr>
          <p:cNvGrpSpPr/>
          <p:nvPr/>
        </p:nvGrpSpPr>
        <p:grpSpPr>
          <a:xfrm>
            <a:off x="6039719" y="1852402"/>
            <a:ext cx="838200" cy="838200"/>
            <a:chOff x="5989701" y="769636"/>
            <a:chExt cx="838200" cy="838200"/>
          </a:xfrm>
        </p:grpSpPr>
        <p:sp>
          <p:nvSpPr>
            <p:cNvPr id="11" name="Google Shape;285;p38">
              <a:extLst>
                <a:ext uri="{FF2B5EF4-FFF2-40B4-BE49-F238E27FC236}">
                  <a16:creationId xmlns:a16="http://schemas.microsoft.com/office/drawing/2014/main" id="{9FBDE951-966B-8B73-516A-84202A811A5C}"/>
                </a:ext>
              </a:extLst>
            </p:cNvPr>
            <p:cNvSpPr/>
            <p:nvPr/>
          </p:nvSpPr>
          <p:spPr>
            <a:xfrm>
              <a:off x="5989701" y="76963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290;p38">
              <a:extLst>
                <a:ext uri="{FF2B5EF4-FFF2-40B4-BE49-F238E27FC236}">
                  <a16:creationId xmlns:a16="http://schemas.microsoft.com/office/drawing/2014/main" id="{083DD016-1127-1D6C-44D9-D811ED220062}"/>
                </a:ext>
              </a:extLst>
            </p:cNvPr>
            <p:cNvGrpSpPr/>
            <p:nvPr/>
          </p:nvGrpSpPr>
          <p:grpSpPr>
            <a:xfrm>
              <a:off x="6232861" y="1012334"/>
              <a:ext cx="351880" cy="352803"/>
              <a:chOff x="-23244900" y="3888100"/>
              <a:chExt cx="295375" cy="296150"/>
            </a:xfrm>
          </p:grpSpPr>
          <p:sp>
            <p:nvSpPr>
              <p:cNvPr id="14" name="Google Shape;291;p38">
                <a:extLst>
                  <a:ext uri="{FF2B5EF4-FFF2-40B4-BE49-F238E27FC236}">
                    <a16:creationId xmlns:a16="http://schemas.microsoft.com/office/drawing/2014/main" id="{911E3A49-DCE3-FD40-13C4-D1F1A332894C}"/>
                  </a:ext>
                </a:extLst>
              </p:cNvPr>
              <p:cNvSpPr/>
              <p:nvPr/>
            </p:nvSpPr>
            <p:spPr>
              <a:xfrm>
                <a:off x="-23106275" y="39589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0" y="0"/>
                    </a:moveTo>
                    <a:lnTo>
                      <a:pt x="0" y="694"/>
                    </a:lnTo>
                    <a:lnTo>
                      <a:pt x="725" y="69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92;p38">
                <a:extLst>
                  <a:ext uri="{FF2B5EF4-FFF2-40B4-BE49-F238E27FC236}">
                    <a16:creationId xmlns:a16="http://schemas.microsoft.com/office/drawing/2014/main" id="{03349AC3-5D81-2305-F4A0-62A9D8B7A6FD}"/>
                  </a:ext>
                </a:extLst>
              </p:cNvPr>
              <p:cNvSpPr/>
              <p:nvPr/>
            </p:nvSpPr>
            <p:spPr>
              <a:xfrm>
                <a:off x="-23106275" y="399285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725" y="725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93;p38">
                <a:extLst>
                  <a:ext uri="{FF2B5EF4-FFF2-40B4-BE49-F238E27FC236}">
                    <a16:creationId xmlns:a16="http://schemas.microsoft.com/office/drawing/2014/main" id="{7E3D407E-1384-B9AF-E045-6772BD4DE23C}"/>
                  </a:ext>
                </a:extLst>
              </p:cNvPr>
              <p:cNvSpPr/>
              <p:nvPr/>
            </p:nvSpPr>
            <p:spPr>
              <a:xfrm>
                <a:off x="-23106275" y="4062950"/>
                <a:ext cx="1815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387" extrusionOk="0">
                    <a:moveTo>
                      <a:pt x="0" y="0"/>
                    </a:moveTo>
                    <a:lnTo>
                      <a:pt x="0" y="1040"/>
                    </a:lnTo>
                    <a:cubicBezTo>
                      <a:pt x="0" y="1229"/>
                      <a:pt x="158" y="1386"/>
                      <a:pt x="379" y="1386"/>
                    </a:cubicBezTo>
                    <a:cubicBezTo>
                      <a:pt x="568" y="1386"/>
                      <a:pt x="725" y="1229"/>
                      <a:pt x="725" y="1040"/>
                    </a:cubicBez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94;p38">
                <a:extLst>
                  <a:ext uri="{FF2B5EF4-FFF2-40B4-BE49-F238E27FC236}">
                    <a16:creationId xmlns:a16="http://schemas.microsoft.com/office/drawing/2014/main" id="{DF2A9A88-ED15-13C6-674B-1F9B94D02DFE}"/>
                  </a:ext>
                </a:extLst>
              </p:cNvPr>
              <p:cNvSpPr/>
              <p:nvPr/>
            </p:nvSpPr>
            <p:spPr>
              <a:xfrm>
                <a:off x="-23070825" y="3940850"/>
                <a:ext cx="527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073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1040" y="725"/>
                    </a:lnTo>
                    <a:cubicBezTo>
                      <a:pt x="1386" y="725"/>
                      <a:pt x="1701" y="883"/>
                      <a:pt x="1985" y="1072"/>
                    </a:cubicBezTo>
                    <a:cubicBezTo>
                      <a:pt x="2048" y="946"/>
                      <a:pt x="2111" y="851"/>
                      <a:pt x="2111" y="725"/>
                    </a:cubicBezTo>
                    <a:cubicBezTo>
                      <a:pt x="2111" y="316"/>
                      <a:pt x="1764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5;p38">
                <a:extLst>
                  <a:ext uri="{FF2B5EF4-FFF2-40B4-BE49-F238E27FC236}">
                    <a16:creationId xmlns:a16="http://schemas.microsoft.com/office/drawing/2014/main" id="{94CCF817-3B5D-884C-14BC-B6F12B91BE97}"/>
                  </a:ext>
                </a:extLst>
              </p:cNvPr>
              <p:cNvSpPr/>
              <p:nvPr/>
            </p:nvSpPr>
            <p:spPr>
              <a:xfrm>
                <a:off x="-23106275" y="392352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694"/>
                    </a:lnTo>
                    <a:lnTo>
                      <a:pt x="725" y="694"/>
                    </a:lnTo>
                    <a:lnTo>
                      <a:pt x="725" y="347"/>
                    </a:ln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96;p38">
                <a:extLst>
                  <a:ext uri="{FF2B5EF4-FFF2-40B4-BE49-F238E27FC236}">
                    <a16:creationId xmlns:a16="http://schemas.microsoft.com/office/drawing/2014/main" id="{4566607D-C073-E9A4-FE98-3D96BD785705}"/>
                  </a:ext>
                </a:extLst>
              </p:cNvPr>
              <p:cNvSpPr/>
              <p:nvPr/>
            </p:nvSpPr>
            <p:spPr>
              <a:xfrm>
                <a:off x="-23106275" y="40275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725" y="725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97;p38">
                <a:extLst>
                  <a:ext uri="{FF2B5EF4-FFF2-40B4-BE49-F238E27FC236}">
                    <a16:creationId xmlns:a16="http://schemas.microsoft.com/office/drawing/2014/main" id="{274AD780-C92E-9B4A-EDCA-D753BE8AAE97}"/>
                  </a:ext>
                </a:extLst>
              </p:cNvPr>
              <p:cNvSpPr/>
              <p:nvPr/>
            </p:nvSpPr>
            <p:spPr>
              <a:xfrm>
                <a:off x="-23244900" y="3888100"/>
                <a:ext cx="295375" cy="2961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92" y="725"/>
                    </a:moveTo>
                    <a:cubicBezTo>
                      <a:pt x="6333" y="725"/>
                      <a:pt x="6743" y="1008"/>
                      <a:pt x="6900" y="1449"/>
                    </a:cubicBezTo>
                    <a:lnTo>
                      <a:pt x="8349" y="1449"/>
                    </a:lnTo>
                    <a:cubicBezTo>
                      <a:pt x="9106" y="1449"/>
                      <a:pt x="9736" y="2079"/>
                      <a:pt x="9736" y="2835"/>
                    </a:cubicBezTo>
                    <a:cubicBezTo>
                      <a:pt x="9736" y="3214"/>
                      <a:pt x="9578" y="3529"/>
                      <a:pt x="9295" y="3812"/>
                    </a:cubicBezTo>
                    <a:cubicBezTo>
                      <a:pt x="9326" y="3938"/>
                      <a:pt x="9358" y="4096"/>
                      <a:pt x="9358" y="4190"/>
                    </a:cubicBezTo>
                    <a:cubicBezTo>
                      <a:pt x="9358" y="4600"/>
                      <a:pt x="9200" y="4915"/>
                      <a:pt x="8948" y="5198"/>
                    </a:cubicBezTo>
                    <a:cubicBezTo>
                      <a:pt x="8980" y="5324"/>
                      <a:pt x="9011" y="5450"/>
                      <a:pt x="9011" y="5576"/>
                    </a:cubicBezTo>
                    <a:cubicBezTo>
                      <a:pt x="9011" y="6333"/>
                      <a:pt x="8381" y="6963"/>
                      <a:pt x="7625" y="6963"/>
                    </a:cubicBezTo>
                    <a:cubicBezTo>
                      <a:pt x="7436" y="6963"/>
                      <a:pt x="7278" y="6805"/>
                      <a:pt x="7278" y="6616"/>
                    </a:cubicBezTo>
                    <a:cubicBezTo>
                      <a:pt x="7278" y="6427"/>
                      <a:pt x="7436" y="6269"/>
                      <a:pt x="7625" y="6269"/>
                    </a:cubicBezTo>
                    <a:cubicBezTo>
                      <a:pt x="8034" y="6269"/>
                      <a:pt x="8349" y="5954"/>
                      <a:pt x="8349" y="5545"/>
                    </a:cubicBezTo>
                    <a:cubicBezTo>
                      <a:pt x="8349" y="5167"/>
                      <a:pt x="8034" y="4852"/>
                      <a:pt x="7625" y="4852"/>
                    </a:cubicBezTo>
                    <a:lnTo>
                      <a:pt x="6932" y="4852"/>
                    </a:lnTo>
                    <a:lnTo>
                      <a:pt x="6932" y="7593"/>
                    </a:lnTo>
                    <a:lnTo>
                      <a:pt x="7940" y="7593"/>
                    </a:lnTo>
                    <a:cubicBezTo>
                      <a:pt x="8538" y="7593"/>
                      <a:pt x="8980" y="8065"/>
                      <a:pt x="8980" y="8632"/>
                    </a:cubicBezTo>
                    <a:cubicBezTo>
                      <a:pt x="8980" y="9105"/>
                      <a:pt x="8664" y="9514"/>
                      <a:pt x="8192" y="9609"/>
                    </a:cubicBezTo>
                    <a:cubicBezTo>
                      <a:pt x="7562" y="9767"/>
                      <a:pt x="7058" y="10145"/>
                      <a:pt x="6680" y="10586"/>
                    </a:cubicBezTo>
                    <a:cubicBezTo>
                      <a:pt x="6459" y="10869"/>
                      <a:pt x="6176" y="11027"/>
                      <a:pt x="5861" y="11027"/>
                    </a:cubicBezTo>
                    <a:cubicBezTo>
                      <a:pt x="5545" y="11027"/>
                      <a:pt x="5230" y="10869"/>
                      <a:pt x="5041" y="10586"/>
                    </a:cubicBezTo>
                    <a:cubicBezTo>
                      <a:pt x="4695" y="10113"/>
                      <a:pt x="4128" y="9767"/>
                      <a:pt x="3529" y="9609"/>
                    </a:cubicBezTo>
                    <a:cubicBezTo>
                      <a:pt x="3057" y="9483"/>
                      <a:pt x="2742" y="9042"/>
                      <a:pt x="2742" y="8569"/>
                    </a:cubicBezTo>
                    <a:cubicBezTo>
                      <a:pt x="2742" y="8002"/>
                      <a:pt x="3214" y="7561"/>
                      <a:pt x="3781" y="7561"/>
                    </a:cubicBezTo>
                    <a:lnTo>
                      <a:pt x="4789" y="7561"/>
                    </a:lnTo>
                    <a:lnTo>
                      <a:pt x="4789" y="4789"/>
                    </a:lnTo>
                    <a:lnTo>
                      <a:pt x="4096" y="4789"/>
                    </a:lnTo>
                    <a:cubicBezTo>
                      <a:pt x="3687" y="4789"/>
                      <a:pt x="3372" y="5104"/>
                      <a:pt x="3372" y="5513"/>
                    </a:cubicBezTo>
                    <a:cubicBezTo>
                      <a:pt x="3372" y="5891"/>
                      <a:pt x="3687" y="6206"/>
                      <a:pt x="4096" y="6206"/>
                    </a:cubicBezTo>
                    <a:cubicBezTo>
                      <a:pt x="4285" y="6206"/>
                      <a:pt x="4443" y="6364"/>
                      <a:pt x="4443" y="6553"/>
                    </a:cubicBezTo>
                    <a:cubicBezTo>
                      <a:pt x="4443" y="6774"/>
                      <a:pt x="4285" y="6931"/>
                      <a:pt x="4096" y="6931"/>
                    </a:cubicBezTo>
                    <a:cubicBezTo>
                      <a:pt x="3340" y="6931"/>
                      <a:pt x="2710" y="6301"/>
                      <a:pt x="2710" y="5545"/>
                    </a:cubicBezTo>
                    <a:cubicBezTo>
                      <a:pt x="2710" y="5387"/>
                      <a:pt x="2742" y="5261"/>
                      <a:pt x="2805" y="5135"/>
                    </a:cubicBezTo>
                    <a:cubicBezTo>
                      <a:pt x="2521" y="4883"/>
                      <a:pt x="2363" y="4568"/>
                      <a:pt x="2363" y="4159"/>
                    </a:cubicBezTo>
                    <a:cubicBezTo>
                      <a:pt x="2363" y="4001"/>
                      <a:pt x="2395" y="3875"/>
                      <a:pt x="2426" y="3781"/>
                    </a:cubicBezTo>
                    <a:cubicBezTo>
                      <a:pt x="2174" y="3497"/>
                      <a:pt x="2017" y="3182"/>
                      <a:pt x="2017" y="2772"/>
                    </a:cubicBezTo>
                    <a:cubicBezTo>
                      <a:pt x="2080" y="2048"/>
                      <a:pt x="2710" y="1449"/>
                      <a:pt x="3466" y="1449"/>
                    </a:cubicBezTo>
                    <a:lnTo>
                      <a:pt x="4915" y="1449"/>
                    </a:lnTo>
                    <a:cubicBezTo>
                      <a:pt x="5073" y="1040"/>
                      <a:pt x="5419" y="725"/>
                      <a:pt x="5892" y="725"/>
                    </a:cubicBezTo>
                    <a:close/>
                    <a:moveTo>
                      <a:pt x="1009" y="0"/>
                    </a:moveTo>
                    <a:cubicBezTo>
                      <a:pt x="473" y="32"/>
                      <a:pt x="1" y="504"/>
                      <a:pt x="1" y="1040"/>
                    </a:cubicBezTo>
                    <a:lnTo>
                      <a:pt x="1" y="10838"/>
                    </a:lnTo>
                    <a:cubicBezTo>
                      <a:pt x="1" y="11405"/>
                      <a:pt x="473" y="11846"/>
                      <a:pt x="1009" y="11846"/>
                    </a:cubicBezTo>
                    <a:lnTo>
                      <a:pt x="10807" y="11846"/>
                    </a:lnTo>
                    <a:cubicBezTo>
                      <a:pt x="11374" y="11846"/>
                      <a:pt x="11815" y="11373"/>
                      <a:pt x="11815" y="10775"/>
                    </a:cubicBezTo>
                    <a:lnTo>
                      <a:pt x="11815" y="1071"/>
                    </a:lnTo>
                    <a:cubicBezTo>
                      <a:pt x="11815" y="504"/>
                      <a:pt x="11342" y="32"/>
                      <a:pt x="10807" y="32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98;p38">
                <a:extLst>
                  <a:ext uri="{FF2B5EF4-FFF2-40B4-BE49-F238E27FC236}">
                    <a16:creationId xmlns:a16="http://schemas.microsoft.com/office/drawing/2014/main" id="{970722A6-40BE-8547-EF2D-333C5FF57BD7}"/>
                  </a:ext>
                </a:extLst>
              </p:cNvPr>
              <p:cNvSpPr/>
              <p:nvPr/>
            </p:nvSpPr>
            <p:spPr>
              <a:xfrm>
                <a:off x="-23070825" y="3975525"/>
                <a:ext cx="433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072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725" y="725"/>
                    </a:lnTo>
                    <a:cubicBezTo>
                      <a:pt x="748" y="722"/>
                      <a:pt x="772" y="721"/>
                      <a:pt x="795" y="721"/>
                    </a:cubicBezTo>
                    <a:cubicBezTo>
                      <a:pt x="1086" y="721"/>
                      <a:pt x="1374" y="896"/>
                      <a:pt x="1607" y="1071"/>
                    </a:cubicBezTo>
                    <a:cubicBezTo>
                      <a:pt x="1701" y="945"/>
                      <a:pt x="1733" y="819"/>
                      <a:pt x="1733" y="725"/>
                    </a:cubicBezTo>
                    <a:cubicBezTo>
                      <a:pt x="1733" y="315"/>
                      <a:pt x="1418" y="0"/>
                      <a:pt x="1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99;p38">
                <a:extLst>
                  <a:ext uri="{FF2B5EF4-FFF2-40B4-BE49-F238E27FC236}">
                    <a16:creationId xmlns:a16="http://schemas.microsoft.com/office/drawing/2014/main" id="{D0E55BA0-8C09-032E-A085-CFB73D679628}"/>
                  </a:ext>
                </a:extLst>
              </p:cNvPr>
              <p:cNvSpPr/>
              <p:nvPr/>
            </p:nvSpPr>
            <p:spPr>
              <a:xfrm>
                <a:off x="-23158250" y="4097600"/>
                <a:ext cx="12130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4852" h="2080" extrusionOk="0">
                    <a:moveTo>
                      <a:pt x="315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62"/>
                      <a:pt x="284" y="693"/>
                    </a:cubicBezTo>
                    <a:cubicBezTo>
                      <a:pt x="1008" y="914"/>
                      <a:pt x="1701" y="1355"/>
                      <a:pt x="2174" y="1922"/>
                    </a:cubicBezTo>
                    <a:cubicBezTo>
                      <a:pt x="2205" y="2017"/>
                      <a:pt x="2269" y="2080"/>
                      <a:pt x="2426" y="2080"/>
                    </a:cubicBezTo>
                    <a:cubicBezTo>
                      <a:pt x="2584" y="2080"/>
                      <a:pt x="2678" y="2017"/>
                      <a:pt x="2710" y="1922"/>
                    </a:cubicBezTo>
                    <a:cubicBezTo>
                      <a:pt x="3151" y="1355"/>
                      <a:pt x="3812" y="882"/>
                      <a:pt x="4568" y="662"/>
                    </a:cubicBezTo>
                    <a:cubicBezTo>
                      <a:pt x="4726" y="630"/>
                      <a:pt x="4852" y="504"/>
                      <a:pt x="4852" y="347"/>
                    </a:cubicBezTo>
                    <a:cubicBezTo>
                      <a:pt x="4852" y="158"/>
                      <a:pt x="4694" y="0"/>
                      <a:pt x="4474" y="0"/>
                    </a:cubicBezTo>
                    <a:lnTo>
                      <a:pt x="3371" y="0"/>
                    </a:lnTo>
                    <a:cubicBezTo>
                      <a:pt x="3214" y="410"/>
                      <a:pt x="2867" y="725"/>
                      <a:pt x="2395" y="725"/>
                    </a:cubicBezTo>
                    <a:cubicBezTo>
                      <a:pt x="1922" y="725"/>
                      <a:pt x="1575" y="441"/>
                      <a:pt x="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0;p38">
                <a:extLst>
                  <a:ext uri="{FF2B5EF4-FFF2-40B4-BE49-F238E27FC236}">
                    <a16:creationId xmlns:a16="http://schemas.microsoft.com/office/drawing/2014/main" id="{9F8A2F0B-8700-B46C-6D17-CC17D7EF5423}"/>
                  </a:ext>
                </a:extLst>
              </p:cNvPr>
              <p:cNvSpPr/>
              <p:nvPr/>
            </p:nvSpPr>
            <p:spPr>
              <a:xfrm>
                <a:off x="-23176375" y="3940850"/>
                <a:ext cx="528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73" extrusionOk="0">
                    <a:moveTo>
                      <a:pt x="725" y="1"/>
                    </a:moveTo>
                    <a:cubicBezTo>
                      <a:pt x="316" y="1"/>
                      <a:pt x="1" y="316"/>
                      <a:pt x="1" y="725"/>
                    </a:cubicBezTo>
                    <a:cubicBezTo>
                      <a:pt x="1" y="851"/>
                      <a:pt x="64" y="978"/>
                      <a:pt x="127" y="1072"/>
                    </a:cubicBezTo>
                    <a:cubicBezTo>
                      <a:pt x="410" y="883"/>
                      <a:pt x="725" y="725"/>
                      <a:pt x="1072" y="725"/>
                    </a:cubicBezTo>
                    <a:lnTo>
                      <a:pt x="2111" y="725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1;p38">
                <a:extLst>
                  <a:ext uri="{FF2B5EF4-FFF2-40B4-BE49-F238E27FC236}">
                    <a16:creationId xmlns:a16="http://schemas.microsoft.com/office/drawing/2014/main" id="{ADBE4044-BB24-BA25-0FF9-6A8E6A7253BF}"/>
                  </a:ext>
                </a:extLst>
              </p:cNvPr>
              <p:cNvSpPr/>
              <p:nvPr/>
            </p:nvSpPr>
            <p:spPr>
              <a:xfrm>
                <a:off x="-23166125" y="3976300"/>
                <a:ext cx="441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072" extrusionOk="0">
                    <a:moveTo>
                      <a:pt x="693" y="1"/>
                    </a:moveTo>
                    <a:cubicBezTo>
                      <a:pt x="315" y="1"/>
                      <a:pt x="0" y="316"/>
                      <a:pt x="0" y="725"/>
                    </a:cubicBezTo>
                    <a:cubicBezTo>
                      <a:pt x="0" y="851"/>
                      <a:pt x="32" y="1009"/>
                      <a:pt x="126" y="1072"/>
                    </a:cubicBezTo>
                    <a:cubicBezTo>
                      <a:pt x="347" y="820"/>
                      <a:pt x="693" y="725"/>
                      <a:pt x="1071" y="725"/>
                    </a:cubicBezTo>
                    <a:lnTo>
                      <a:pt x="1764" y="725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" name="TextBox 4">
            <a:extLst>
              <a:ext uri="{FF2B5EF4-FFF2-40B4-BE49-F238E27FC236}">
                <a16:creationId xmlns:a16="http://schemas.microsoft.com/office/drawing/2014/main" id="{97E2D855-6343-01BF-2215-50D89D2E632F}"/>
              </a:ext>
            </a:extLst>
          </p:cNvPr>
          <p:cNvSpPr txBox="1"/>
          <p:nvPr/>
        </p:nvSpPr>
        <p:spPr>
          <a:xfrm>
            <a:off x="1060698" y="3052258"/>
            <a:ext cx="3463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en-US" sz="1800" dirty="0" err="1">
                <a:solidFill>
                  <a:schemeClr val="bg1"/>
                </a:solidFill>
                <a:latin typeface="Eras Bold ITC" panose="020B0907030504020204" pitchFamily="34" charset="0"/>
                <a:sym typeface="Lexend Exa"/>
              </a:rPr>
              <a:t>Algoritma</a:t>
            </a:r>
            <a:r>
              <a:rPr lang="en-US" sz="1800" dirty="0">
                <a:solidFill>
                  <a:schemeClr val="bg1"/>
                </a:solidFill>
                <a:latin typeface="Eras Bold ITC" panose="020B0907030504020204" pitchFamily="34" charset="0"/>
                <a:sym typeface="Lexend Exa"/>
              </a:rPr>
              <a:t> Decision Tree Classifier</a:t>
            </a:r>
            <a:endParaRPr lang="en-ID" sz="1800" dirty="0">
              <a:solidFill>
                <a:schemeClr val="bg1"/>
              </a:solidFill>
              <a:latin typeface="Eras Bold ITC" panose="020B0907030504020204" pitchFamily="34" charset="0"/>
              <a:sym typeface="Lexend Exa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DAC273BE-81C3-B77B-A436-66765F8EBBCA}"/>
              </a:ext>
            </a:extLst>
          </p:cNvPr>
          <p:cNvSpPr txBox="1"/>
          <p:nvPr/>
        </p:nvSpPr>
        <p:spPr>
          <a:xfrm>
            <a:off x="5042425" y="3010584"/>
            <a:ext cx="2752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1800" dirty="0">
                <a:solidFill>
                  <a:schemeClr val="bg1"/>
                </a:solidFill>
                <a:latin typeface="Eras Bold ITC" panose="020B0907030504020204" pitchFamily="34" charset="0"/>
              </a:rPr>
              <a:t> K-Nearest Neighbor (KNN)</a:t>
            </a:r>
            <a:endParaRPr lang="en-ID" sz="1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881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67418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Decision Tree Classifier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7303C7B-8A64-16C6-9A7C-E1233AAE59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586"/>
          <a:stretch/>
        </p:blipFill>
        <p:spPr>
          <a:xfrm>
            <a:off x="4481233" y="1418845"/>
            <a:ext cx="3731225" cy="3145897"/>
          </a:xfrm>
          <a:prstGeom prst="rect">
            <a:avLst/>
          </a:prstGeom>
        </p:spPr>
      </p:pic>
      <p:sp>
        <p:nvSpPr>
          <p:cNvPr id="12" name="Kotak Teks 11">
            <a:extLst>
              <a:ext uri="{FF2B5EF4-FFF2-40B4-BE49-F238E27FC236}">
                <a16:creationId xmlns:a16="http://schemas.microsoft.com/office/drawing/2014/main" id="{76C30F6E-7033-93C7-39DB-EAC4C8BF2AF2}"/>
              </a:ext>
            </a:extLst>
          </p:cNvPr>
          <p:cNvSpPr txBox="1"/>
          <p:nvPr/>
        </p:nvSpPr>
        <p:spPr>
          <a:xfrm>
            <a:off x="338583" y="1345193"/>
            <a:ext cx="162810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 Training</a:t>
            </a:r>
            <a:endParaRPr lang="id-ID" dirty="0"/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24DE0D83-C960-5EE8-D351-9E66C3BB3217}"/>
              </a:ext>
            </a:extLst>
          </p:cNvPr>
          <p:cNvSpPr txBox="1"/>
          <p:nvPr/>
        </p:nvSpPr>
        <p:spPr>
          <a:xfrm>
            <a:off x="280526" y="1895745"/>
            <a:ext cx="32827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Diimport</a:t>
            </a:r>
            <a:r>
              <a:rPr lang="en-US" dirty="0"/>
              <a:t> library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sklearn.tree</a:t>
            </a:r>
            <a:r>
              <a:rPr lang="en-US" dirty="0"/>
              <a:t> untuk </a:t>
            </a:r>
            <a:r>
              <a:rPr lang="en-US" dirty="0" err="1"/>
              <a:t>DecisionTreeClassifier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.fit()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mentraining</a:t>
            </a:r>
            <a:r>
              <a:rPr lang="en-US" dirty="0"/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predict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prediksi</a:t>
            </a:r>
            <a:r>
              <a:rPr lang="en-US" dirty="0"/>
              <a:t> data pada data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model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90.47%</a:t>
            </a:r>
            <a:endParaRPr lang="id-ID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835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67418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Decision Tree Classifier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76C30F6E-7033-93C7-39DB-EAC4C8BF2AF2}"/>
              </a:ext>
            </a:extLst>
          </p:cNvPr>
          <p:cNvSpPr txBox="1"/>
          <p:nvPr/>
        </p:nvSpPr>
        <p:spPr>
          <a:xfrm>
            <a:off x="338583" y="1345193"/>
            <a:ext cx="2520731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 </a:t>
            </a:r>
            <a:r>
              <a:rPr lang="en-US" dirty="0" err="1"/>
              <a:t>dicoba</a:t>
            </a:r>
            <a:r>
              <a:rPr lang="en-US" dirty="0"/>
              <a:t> untuk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endParaRPr lang="id-ID" dirty="0">
              <a:highlight>
                <a:srgbClr val="FFFF00"/>
              </a:highlight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24DE0D83-C960-5EE8-D351-9E66C3BB3217}"/>
              </a:ext>
            </a:extLst>
          </p:cNvPr>
          <p:cNvSpPr txBox="1"/>
          <p:nvPr/>
        </p:nvSpPr>
        <p:spPr>
          <a:xfrm>
            <a:off x="280526" y="1895745"/>
            <a:ext cx="32827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ditraning</a:t>
            </a:r>
            <a:r>
              <a:rPr lang="en-US" dirty="0"/>
              <a:t> </a:t>
            </a:r>
            <a:r>
              <a:rPr lang="en-US" dirty="0" err="1"/>
              <a:t>dicoba</a:t>
            </a:r>
            <a:r>
              <a:rPr lang="en-US" dirty="0"/>
              <a:t> untuk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inisiasi</a:t>
            </a:r>
            <a:r>
              <a:rPr lang="en-US" dirty="0"/>
              <a:t> </a:t>
            </a:r>
            <a:r>
              <a:rPr lang="en-US" dirty="0" err="1"/>
              <a:t>data_test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yang </a:t>
            </a:r>
            <a:r>
              <a:rPr lang="en-US" dirty="0" err="1"/>
              <a:t>telah</a:t>
            </a:r>
            <a:r>
              <a:rPr lang="en-US" dirty="0"/>
              <a:t> di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Dilakukan</a:t>
            </a:r>
            <a:r>
              <a:rPr lang="en-US" dirty="0"/>
              <a:t> preprocessing data untuk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id,state,area_code</a:t>
            </a:r>
            <a:r>
              <a:rPr lang="en-US" dirty="0"/>
              <a:t>, dan churn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normalisasi</a:t>
            </a:r>
            <a:r>
              <a:rPr lang="en-US" dirty="0"/>
              <a:t> “yes” “no”.</a:t>
            </a:r>
            <a:endParaRPr lang="id-ID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8ADDB39-2444-06F5-A6CB-9AE8F4DA8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44"/>
          <a:stretch/>
        </p:blipFill>
        <p:spPr>
          <a:xfrm>
            <a:off x="4135093" y="1127138"/>
            <a:ext cx="4065479" cy="2368603"/>
          </a:xfrm>
          <a:prstGeom prst="rect">
            <a:avLst/>
          </a:prstGeom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373B97B4-862C-2B78-82A9-90EBCD36E1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69"/>
          <a:stretch/>
        </p:blipFill>
        <p:spPr>
          <a:xfrm>
            <a:off x="4135093" y="3722046"/>
            <a:ext cx="4515421" cy="48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21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67418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Decision Tree Classifier</a:t>
            </a: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76C30F6E-7033-93C7-39DB-EAC4C8BF2AF2}"/>
              </a:ext>
            </a:extLst>
          </p:cNvPr>
          <p:cNvSpPr txBox="1"/>
          <p:nvPr/>
        </p:nvSpPr>
        <p:spPr>
          <a:xfrm>
            <a:off x="316812" y="1013657"/>
            <a:ext cx="209981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Implementasi</a:t>
            </a:r>
            <a:r>
              <a:rPr lang="en-US" dirty="0"/>
              <a:t> model ke </a:t>
            </a:r>
            <a:r>
              <a:rPr lang="en-US" dirty="0" err="1"/>
              <a:t>data_test</a:t>
            </a:r>
            <a:endParaRPr lang="id-ID" dirty="0">
              <a:highlight>
                <a:srgbClr val="FFFF00"/>
              </a:highlight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24DE0D83-C960-5EE8-D351-9E66C3BB3217}"/>
              </a:ext>
            </a:extLst>
          </p:cNvPr>
          <p:cNvSpPr txBox="1"/>
          <p:nvPr/>
        </p:nvSpPr>
        <p:spPr>
          <a:xfrm>
            <a:off x="1141178" y="2235171"/>
            <a:ext cx="6628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</a:t>
            </a:r>
            <a:r>
              <a:rPr lang="en-US" dirty="0">
                <a:highlight>
                  <a:srgbClr val="FFFF00"/>
                </a:highlight>
              </a:rPr>
              <a:t>.predict </a:t>
            </a:r>
            <a:r>
              <a:rPr lang="en-US" dirty="0"/>
              <a:t>untuk </a:t>
            </a:r>
            <a:r>
              <a:rPr lang="en-US" dirty="0" err="1"/>
              <a:t>prediksi</a:t>
            </a:r>
            <a:r>
              <a:rPr lang="en-US" dirty="0"/>
              <a:t> churn </a:t>
            </a:r>
            <a:r>
              <a:rPr lang="en-US" dirty="0" err="1"/>
              <a:t>dari</a:t>
            </a:r>
            <a:r>
              <a:rPr lang="en-US" dirty="0"/>
              <a:t> model yang dibuat sebelumnya. Jika 1 </a:t>
            </a:r>
            <a:r>
              <a:rPr lang="en-US" dirty="0" err="1"/>
              <a:t>akan</a:t>
            </a:r>
            <a:r>
              <a:rPr lang="en-US" dirty="0"/>
              <a:t> di ganti menjadi ‘yes’ atau 0 menjadi ‘no’</a:t>
            </a:r>
            <a:endParaRPr lang="id-ID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B2D82F47-C116-48DD-4931-2869D6259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48" b="1412"/>
          <a:stretch/>
        </p:blipFill>
        <p:spPr>
          <a:xfrm>
            <a:off x="982692" y="1652486"/>
            <a:ext cx="6945246" cy="550935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5B3F89BE-5A57-FC99-924C-1227DF542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3" t="45670" r="952" b="26772"/>
          <a:stretch/>
        </p:blipFill>
        <p:spPr>
          <a:xfrm>
            <a:off x="212834" y="2758391"/>
            <a:ext cx="8718332" cy="1417443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C2C3B494-196D-6B68-D89D-FFE1EBC5DF7F}"/>
              </a:ext>
            </a:extLst>
          </p:cNvPr>
          <p:cNvSpPr txBox="1"/>
          <p:nvPr/>
        </p:nvSpPr>
        <p:spPr>
          <a:xfrm>
            <a:off x="1141178" y="4325275"/>
            <a:ext cx="662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Prediksi</a:t>
            </a:r>
            <a:r>
              <a:rPr lang="en-US" dirty="0"/>
              <a:t> ‘churn’ </a:t>
            </a:r>
            <a:r>
              <a:rPr lang="en-US" dirty="0" err="1"/>
              <a:t>didapatkan</a:t>
            </a:r>
            <a:r>
              <a:rPr lang="en-US" dirty="0"/>
              <a:t> pada </a:t>
            </a:r>
            <a:r>
              <a:rPr lang="en-US" dirty="0" err="1"/>
              <a:t>kotak</a:t>
            </a:r>
            <a:r>
              <a:rPr lang="en-US" dirty="0"/>
              <a:t> warna </a:t>
            </a:r>
            <a:r>
              <a:rPr lang="en-US" dirty="0" err="1">
                <a:highlight>
                  <a:srgbClr val="FF0000"/>
                </a:highlight>
              </a:rPr>
              <a:t>merah</a:t>
            </a:r>
            <a:endParaRPr lang="id-ID" dirty="0">
              <a:highlight>
                <a:srgbClr val="FF0000"/>
              </a:highlight>
            </a:endParaRPr>
          </a:p>
        </p:txBody>
      </p:sp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80B9BF5A-7E66-B137-4643-CC5A3987235A}"/>
              </a:ext>
            </a:extLst>
          </p:cNvPr>
          <p:cNvSpPr/>
          <p:nvPr/>
        </p:nvSpPr>
        <p:spPr>
          <a:xfrm>
            <a:off x="8614229" y="3091543"/>
            <a:ext cx="316937" cy="10842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380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236440"/>
            <a:ext cx="7649029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K-Nearest Neighbor (KNN)</a:t>
            </a:r>
            <a:br>
              <a:rPr lang="en-ID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76C30F6E-7033-93C7-39DB-EAC4C8BF2AF2}"/>
              </a:ext>
            </a:extLst>
          </p:cNvPr>
          <p:cNvSpPr txBox="1"/>
          <p:nvPr/>
        </p:nvSpPr>
        <p:spPr>
          <a:xfrm>
            <a:off x="338583" y="1345193"/>
            <a:ext cx="162810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 Training</a:t>
            </a:r>
            <a:endParaRPr lang="id-ID" dirty="0"/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24DE0D83-C960-5EE8-D351-9E66C3BB3217}"/>
              </a:ext>
            </a:extLst>
          </p:cNvPr>
          <p:cNvSpPr txBox="1"/>
          <p:nvPr/>
        </p:nvSpPr>
        <p:spPr>
          <a:xfrm>
            <a:off x="280526" y="1895745"/>
            <a:ext cx="3282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Diimport</a:t>
            </a:r>
            <a:r>
              <a:rPr lang="en-US" dirty="0"/>
              <a:t> library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sklearn.neighbors</a:t>
            </a:r>
            <a:r>
              <a:rPr lang="en-US" dirty="0"/>
              <a:t> untuk </a:t>
            </a:r>
            <a:r>
              <a:rPr lang="en-US" dirty="0" err="1"/>
              <a:t>KNeighborsClassifier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dibuat dengan </a:t>
            </a:r>
            <a:r>
              <a:rPr lang="en-US" dirty="0" err="1"/>
              <a:t>nilai</a:t>
            </a:r>
            <a:r>
              <a:rPr lang="en-US" dirty="0"/>
              <a:t> k (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tetangga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) yang </a:t>
            </a:r>
            <a:r>
              <a:rPr lang="en-US" dirty="0" err="1"/>
              <a:t>diambil</a:t>
            </a:r>
            <a:r>
              <a:rPr lang="en-US" dirty="0"/>
              <a:t>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Method predict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prediksi</a:t>
            </a:r>
            <a:r>
              <a:rPr lang="en-US" dirty="0"/>
              <a:t> data pada data 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akurasi</a:t>
            </a:r>
            <a:r>
              <a:rPr lang="en-US" dirty="0"/>
              <a:t> model </a:t>
            </a:r>
            <a:r>
              <a:rPr lang="en-US" dirty="0" err="1"/>
              <a:t>sebesar</a:t>
            </a:r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88.94%</a:t>
            </a:r>
            <a:endParaRPr lang="id-ID" dirty="0">
              <a:highlight>
                <a:srgbClr val="00FF00"/>
              </a:highlight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B4F1A55B-F2FA-D720-086F-19E0FFE568F4}"/>
              </a:ext>
            </a:extLst>
          </p:cNvPr>
          <p:cNvGrpSpPr/>
          <p:nvPr/>
        </p:nvGrpSpPr>
        <p:grpSpPr>
          <a:xfrm>
            <a:off x="4200476" y="1706090"/>
            <a:ext cx="4217811" cy="3122894"/>
            <a:chOff x="3293334" y="1706090"/>
            <a:chExt cx="4217811" cy="3122894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2B74A554-9D17-57C5-A2AD-2BF41369F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3481"/>
            <a:stretch/>
          </p:blipFill>
          <p:spPr>
            <a:xfrm>
              <a:off x="3293334" y="1706090"/>
              <a:ext cx="4217810" cy="692186"/>
            </a:xfrm>
            <a:prstGeom prst="rect">
              <a:avLst/>
            </a:prstGeom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05044FC0-0ED8-713F-0F41-1C7560243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3481"/>
            <a:stretch/>
          </p:blipFill>
          <p:spPr>
            <a:xfrm>
              <a:off x="3293335" y="2398276"/>
              <a:ext cx="4217810" cy="24307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6569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FCF7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 idx="4294967295"/>
          </p:nvPr>
        </p:nvSpPr>
        <p:spPr>
          <a:xfrm>
            <a:off x="2229964" y="1853238"/>
            <a:ext cx="5588000" cy="101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bg1"/>
                </a:solidFill>
                <a:latin typeface="Eras Bold ITC" panose="020B0907030504020204" pitchFamily="34" charset="0"/>
              </a:rPr>
              <a:t>LATAR BELAKANG</a:t>
            </a:r>
            <a:endParaRPr lang="en-ID" dirty="0">
              <a:solidFill>
                <a:schemeClr val="bg1"/>
              </a:solidFill>
              <a:latin typeface="Eras Bold ITC" panose="020B0907030504020204" pitchFamily="34" charset="0"/>
              <a:ea typeface="Palanquin Dark Medium"/>
              <a:cs typeface="Palanquin Dark Medium"/>
              <a:sym typeface="Palanquin Dark Medium"/>
            </a:endParaRP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C048E17D-CE9B-2B85-7DCB-C3174493F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756015" y="1468428"/>
            <a:ext cx="4762500" cy="2381250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4706EFDD-9BED-5864-3DC9-475BA9334F12}"/>
              </a:ext>
            </a:extLst>
          </p:cNvPr>
          <p:cNvSpPr/>
          <p:nvPr/>
        </p:nvSpPr>
        <p:spPr>
          <a:xfrm>
            <a:off x="0" y="0"/>
            <a:ext cx="84982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A5E9A284-261D-4109-A2BD-FE333DD5E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" y="-11176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64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236440"/>
            <a:ext cx="7728857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K-Nearest Neighbor (KNN)</a:t>
            </a:r>
            <a:br>
              <a:rPr lang="en-ID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76C30F6E-7033-93C7-39DB-EAC4C8BF2AF2}"/>
              </a:ext>
            </a:extLst>
          </p:cNvPr>
          <p:cNvSpPr txBox="1"/>
          <p:nvPr/>
        </p:nvSpPr>
        <p:spPr>
          <a:xfrm>
            <a:off x="338583" y="1345193"/>
            <a:ext cx="2520731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Model </a:t>
            </a:r>
            <a:r>
              <a:rPr lang="en-US" dirty="0" err="1"/>
              <a:t>dicoba</a:t>
            </a:r>
            <a:r>
              <a:rPr lang="en-US" dirty="0"/>
              <a:t> untuk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endParaRPr lang="id-ID" dirty="0">
              <a:highlight>
                <a:srgbClr val="FFFF00"/>
              </a:highlight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24DE0D83-C960-5EE8-D351-9E66C3BB3217}"/>
              </a:ext>
            </a:extLst>
          </p:cNvPr>
          <p:cNvSpPr txBox="1"/>
          <p:nvPr/>
        </p:nvSpPr>
        <p:spPr>
          <a:xfrm>
            <a:off x="236983" y="1835547"/>
            <a:ext cx="328273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ditraning</a:t>
            </a:r>
            <a:r>
              <a:rPr lang="en-US" dirty="0"/>
              <a:t> </a:t>
            </a:r>
            <a:r>
              <a:rPr lang="en-US" dirty="0" err="1"/>
              <a:t>dicoba</a:t>
            </a:r>
            <a:r>
              <a:rPr lang="en-US" dirty="0"/>
              <a:t> untuk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inisiasi</a:t>
            </a:r>
            <a:r>
              <a:rPr lang="en-US" dirty="0"/>
              <a:t> </a:t>
            </a:r>
            <a:r>
              <a:rPr lang="en-US" dirty="0" err="1"/>
              <a:t>data_test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yang </a:t>
            </a:r>
            <a:r>
              <a:rPr lang="en-US" dirty="0" err="1"/>
              <a:t>telah</a:t>
            </a:r>
            <a:r>
              <a:rPr lang="en-US" dirty="0"/>
              <a:t> di upload (</a:t>
            </a:r>
            <a:r>
              <a:rPr lang="en-US" dirty="0" err="1"/>
              <a:t>data_test_KNN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Dilakukan</a:t>
            </a:r>
            <a:r>
              <a:rPr lang="en-US" dirty="0"/>
              <a:t> preprocessing data untuk </a:t>
            </a:r>
            <a:r>
              <a:rPr lang="en-US" dirty="0" err="1">
                <a:highlight>
                  <a:srgbClr val="FFFF00"/>
                </a:highlight>
              </a:rPr>
              <a:t>data_test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id,state,area_code</a:t>
            </a:r>
            <a:r>
              <a:rPr lang="en-US" dirty="0"/>
              <a:t>, dan churn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normalisasi</a:t>
            </a:r>
            <a:r>
              <a:rPr lang="en-US" dirty="0"/>
              <a:t> “yes” “no”.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Dilakukan</a:t>
            </a:r>
            <a:r>
              <a:rPr lang="en-US" dirty="0"/>
              <a:t> scaling pada data train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>
                <a:highlight>
                  <a:srgbClr val="FFFF00"/>
                </a:highlight>
              </a:rPr>
              <a:t>StandardScaler</a:t>
            </a:r>
            <a:r>
              <a:rPr lang="en-US" dirty="0">
                <a:highlight>
                  <a:srgbClr val="FFFF00"/>
                </a:highlight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Dilakukan</a:t>
            </a:r>
            <a:r>
              <a:rPr lang="en-US" dirty="0"/>
              <a:t> method predict untuk </a:t>
            </a:r>
            <a:r>
              <a:rPr lang="en-US" dirty="0" err="1"/>
              <a:t>memprediksi</a:t>
            </a:r>
            <a:r>
              <a:rPr lang="en-US" dirty="0"/>
              <a:t> ‘</a:t>
            </a:r>
            <a:r>
              <a:rPr lang="en-US" dirty="0">
                <a:highlight>
                  <a:srgbClr val="FFFF00"/>
                </a:highlight>
              </a:rPr>
              <a:t>churn’</a:t>
            </a:r>
            <a:endParaRPr lang="id-ID" dirty="0">
              <a:highlight>
                <a:srgbClr val="FFFF00"/>
              </a:highlight>
            </a:endParaRP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CE6BB22A-575C-6817-B439-BBEF67B1ACFB}"/>
              </a:ext>
            </a:extLst>
          </p:cNvPr>
          <p:cNvGrpSpPr/>
          <p:nvPr/>
        </p:nvGrpSpPr>
        <p:grpSpPr>
          <a:xfrm>
            <a:off x="3786943" y="1331572"/>
            <a:ext cx="4823377" cy="3459518"/>
            <a:chOff x="3786943" y="1331572"/>
            <a:chExt cx="4823377" cy="3459518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82C9FD87-3669-62C8-C6FA-6B0F13536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43" y="1331572"/>
              <a:ext cx="4823377" cy="1240178"/>
            </a:xfrm>
            <a:prstGeom prst="rect">
              <a:avLst/>
            </a:prstGeom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C5273783-53D8-DFC9-5CCB-B5AB5E98DE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35"/>
            <a:stretch/>
          </p:blipFill>
          <p:spPr>
            <a:xfrm>
              <a:off x="3786943" y="2571750"/>
              <a:ext cx="4823377" cy="22193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8626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236440"/>
            <a:ext cx="7728857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K-Nearest Neighbor (KNN)</a:t>
            </a:r>
            <a:br>
              <a:rPr lang="en-ID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b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</a:b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76C30F6E-7033-93C7-39DB-EAC4C8BF2AF2}"/>
              </a:ext>
            </a:extLst>
          </p:cNvPr>
          <p:cNvSpPr txBox="1"/>
          <p:nvPr/>
        </p:nvSpPr>
        <p:spPr>
          <a:xfrm>
            <a:off x="338583" y="1345193"/>
            <a:ext cx="2520731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Hasil </a:t>
            </a:r>
            <a:r>
              <a:rPr lang="en-US" dirty="0" err="1"/>
              <a:t>Prediksi</a:t>
            </a:r>
            <a:r>
              <a:rPr lang="en-US" dirty="0"/>
              <a:t> :</a:t>
            </a:r>
            <a:endParaRPr lang="id-ID" dirty="0">
              <a:highlight>
                <a:srgbClr val="FFFF00"/>
              </a:highlight>
            </a:endParaRPr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24DE0D83-C960-5EE8-D351-9E66C3BB3217}"/>
              </a:ext>
            </a:extLst>
          </p:cNvPr>
          <p:cNvSpPr txBox="1"/>
          <p:nvPr/>
        </p:nvSpPr>
        <p:spPr>
          <a:xfrm>
            <a:off x="583773" y="3490531"/>
            <a:ext cx="8464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‘churn’ pada </a:t>
            </a:r>
            <a:r>
              <a:rPr lang="en-US" dirty="0" err="1"/>
              <a:t>kotak</a:t>
            </a:r>
            <a:r>
              <a:rPr lang="en-US" dirty="0"/>
              <a:t> warna </a:t>
            </a:r>
            <a:r>
              <a:rPr lang="en-US" dirty="0" err="1">
                <a:highlight>
                  <a:srgbClr val="FF0000"/>
                </a:highlight>
              </a:rPr>
              <a:t>merah</a:t>
            </a:r>
            <a:endParaRPr lang="id-ID" dirty="0">
              <a:highlight>
                <a:srgbClr val="FF0000"/>
              </a:highlight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A5004AAC-4F53-083F-33D1-9FEF23787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3" t="37249" r="873" b="30582"/>
          <a:stretch/>
        </p:blipFill>
        <p:spPr>
          <a:xfrm>
            <a:off x="1095828" y="1866900"/>
            <a:ext cx="7309592" cy="1386113"/>
          </a:xfrm>
          <a:prstGeom prst="rect">
            <a:avLst/>
          </a:prstGeom>
        </p:spPr>
      </p:pic>
      <p:sp>
        <p:nvSpPr>
          <p:cNvPr id="8" name="Persegi Panjang 7">
            <a:extLst>
              <a:ext uri="{FF2B5EF4-FFF2-40B4-BE49-F238E27FC236}">
                <a16:creationId xmlns:a16="http://schemas.microsoft.com/office/drawing/2014/main" id="{5FBE9DFF-9243-2778-6CCE-7B05B0B2746D}"/>
              </a:ext>
            </a:extLst>
          </p:cNvPr>
          <p:cNvSpPr/>
          <p:nvPr/>
        </p:nvSpPr>
        <p:spPr>
          <a:xfrm>
            <a:off x="8135257" y="2315029"/>
            <a:ext cx="270163" cy="93798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3930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EBE9-A532-9F88-E6AF-A62DC46D4140}"/>
              </a:ext>
            </a:extLst>
          </p:cNvPr>
          <p:cNvSpPr txBox="1">
            <a:spLocks/>
          </p:cNvSpPr>
          <p:nvPr/>
        </p:nvSpPr>
        <p:spPr>
          <a:xfrm>
            <a:off x="-1" y="236440"/>
            <a:ext cx="4811487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ID" sz="2800">
                <a:solidFill>
                  <a:schemeClr val="bg1"/>
                </a:solidFill>
                <a:latin typeface="Eras Bold ITC" panose="020B0907030504020204" pitchFamily="34" charset="0"/>
              </a:rPr>
              <a:t>Who is the best?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A78ACCC3-349F-D9CF-1E71-1578095FFBCE}"/>
              </a:ext>
            </a:extLst>
          </p:cNvPr>
          <p:cNvGrpSpPr/>
          <p:nvPr/>
        </p:nvGrpSpPr>
        <p:grpSpPr>
          <a:xfrm>
            <a:off x="303159" y="1388658"/>
            <a:ext cx="8128327" cy="1449181"/>
            <a:chOff x="404759" y="1772766"/>
            <a:chExt cx="8128327" cy="1449181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E1D62D00-7991-2967-FA89-1FDD775C7F45}"/>
                </a:ext>
              </a:extLst>
            </p:cNvPr>
            <p:cNvSpPr txBox="1"/>
            <p:nvPr/>
          </p:nvSpPr>
          <p:spPr>
            <a:xfrm>
              <a:off x="841293" y="2575616"/>
              <a:ext cx="282913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>
                <a:buClr>
                  <a:schemeClr val="dk1"/>
                </a:buClr>
                <a:buSzPts val="3500"/>
              </a:pPr>
              <a:r>
                <a:rPr lang="en-US" sz="1800" dirty="0" err="1">
                  <a:solidFill>
                    <a:schemeClr val="bg1"/>
                  </a:solidFill>
                  <a:latin typeface="Eras Bold ITC" panose="020B0907030504020204" pitchFamily="34" charset="0"/>
                  <a:sym typeface="Lexend Exa"/>
                </a:rPr>
                <a:t>Algoritma</a:t>
              </a:r>
              <a:r>
                <a:rPr lang="en-US" sz="1800" dirty="0">
                  <a:solidFill>
                    <a:schemeClr val="bg1"/>
                  </a:solidFill>
                  <a:latin typeface="Eras Bold ITC" panose="020B0907030504020204" pitchFamily="34" charset="0"/>
                  <a:sym typeface="Lexend Exa"/>
                </a:rPr>
                <a:t> Decision Tree Classifier</a:t>
              </a:r>
              <a:endParaRPr lang="en-ID" sz="1800" dirty="0">
                <a:solidFill>
                  <a:schemeClr val="bg1"/>
                </a:solidFill>
                <a:latin typeface="Eras Bold ITC" panose="020B0907030504020204" pitchFamily="34" charset="0"/>
                <a:sym typeface="Lexend Exa"/>
              </a:endParaRPr>
            </a:p>
          </p:txBody>
        </p:sp>
        <p:sp>
          <p:nvSpPr>
            <p:cNvPr id="4" name="TextBox 17">
              <a:extLst>
                <a:ext uri="{FF2B5EF4-FFF2-40B4-BE49-F238E27FC236}">
                  <a16:creationId xmlns:a16="http://schemas.microsoft.com/office/drawing/2014/main" id="{CEC95E30-09C8-8B21-283E-1C6036F56EBD}"/>
                </a:ext>
              </a:extLst>
            </p:cNvPr>
            <p:cNvSpPr txBox="1"/>
            <p:nvPr/>
          </p:nvSpPr>
          <p:spPr>
            <a:xfrm>
              <a:off x="5539921" y="2571750"/>
              <a:ext cx="2641931" cy="646331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1800" dirty="0" err="1">
                  <a:solidFill>
                    <a:schemeClr val="bg1"/>
                  </a:solidFill>
                  <a:latin typeface="Eras Bold ITC" panose="020B0907030504020204" pitchFamily="34" charset="0"/>
                </a:rPr>
                <a:t>Algoritma</a:t>
              </a:r>
              <a:r>
                <a:rPr lang="en-US" sz="18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 K-Nearest Neighbor (KNN)</a:t>
              </a:r>
              <a:endParaRPr lang="en-ID" sz="1800" dirty="0">
                <a:solidFill>
                  <a:schemeClr val="bg1"/>
                </a:solidFill>
                <a:latin typeface="Eras Bold ITC" panose="020B0907030504020204" pitchFamily="34" charset="0"/>
              </a:endParaRPr>
            </a:p>
          </p:txBody>
        </p:sp>
        <p:sp>
          <p:nvSpPr>
            <p:cNvPr id="5" name="Kotak Teks 4">
              <a:extLst>
                <a:ext uri="{FF2B5EF4-FFF2-40B4-BE49-F238E27FC236}">
                  <a16:creationId xmlns:a16="http://schemas.microsoft.com/office/drawing/2014/main" id="{B204B1D8-4D69-98E5-E29A-870EC6F45A4F}"/>
                </a:ext>
              </a:extLst>
            </p:cNvPr>
            <p:cNvSpPr txBox="1"/>
            <p:nvPr/>
          </p:nvSpPr>
          <p:spPr>
            <a:xfrm>
              <a:off x="4415971" y="2633305"/>
              <a:ext cx="3120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V</a:t>
              </a:r>
              <a:endParaRPr lang="id-ID" sz="2800" b="1" dirty="0">
                <a:highlight>
                  <a:srgbClr val="FF0000"/>
                </a:highlight>
              </a:endParaRPr>
            </a:p>
          </p:txBody>
        </p: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EB4D1B0A-F2F6-37BB-81FD-6726FC459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4725" r="43586"/>
            <a:stretch/>
          </p:blipFill>
          <p:spPr>
            <a:xfrm>
              <a:off x="404759" y="1817489"/>
              <a:ext cx="3521355" cy="750395"/>
            </a:xfrm>
            <a:prstGeom prst="rect">
              <a:avLst/>
            </a:prstGeom>
          </p:spPr>
        </p:pic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1A67314F-0A3F-4415-9BD8-CA94843224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0618" r="43771"/>
            <a:stretch/>
          </p:blipFill>
          <p:spPr>
            <a:xfrm>
              <a:off x="5082466" y="1772766"/>
              <a:ext cx="3450620" cy="795118"/>
            </a:xfrm>
            <a:prstGeom prst="rect">
              <a:avLst/>
            </a:prstGeom>
          </p:spPr>
        </p:pic>
      </p:grpSp>
      <p:sp>
        <p:nvSpPr>
          <p:cNvPr id="10" name="Kotak Teks 9">
            <a:extLst>
              <a:ext uri="{FF2B5EF4-FFF2-40B4-BE49-F238E27FC236}">
                <a16:creationId xmlns:a16="http://schemas.microsoft.com/office/drawing/2014/main" id="{E12D69C2-FA49-DA5F-B80D-D9337567D30D}"/>
              </a:ext>
            </a:extLst>
          </p:cNvPr>
          <p:cNvSpPr txBox="1"/>
          <p:nvPr/>
        </p:nvSpPr>
        <p:spPr>
          <a:xfrm>
            <a:off x="1250606" y="3361835"/>
            <a:ext cx="712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model pada decision tree classifier lebih baik </a:t>
            </a:r>
            <a:r>
              <a:rPr lang="en-US" dirty="0" err="1"/>
              <a:t>dari</a:t>
            </a:r>
            <a:r>
              <a:rPr lang="en-US" dirty="0"/>
              <a:t> pada model KNN dengan </a:t>
            </a:r>
            <a:r>
              <a:rPr lang="en-US" dirty="0" err="1"/>
              <a:t>akurasi</a:t>
            </a:r>
            <a:r>
              <a:rPr lang="en-US" dirty="0"/>
              <a:t> model 90.47% dan 88.94% pada KNN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46572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EBE9-A532-9F88-E6AF-A62DC46D4140}"/>
              </a:ext>
            </a:extLst>
          </p:cNvPr>
          <p:cNvSpPr txBox="1">
            <a:spLocks/>
          </p:cNvSpPr>
          <p:nvPr/>
        </p:nvSpPr>
        <p:spPr>
          <a:xfrm>
            <a:off x="-1" y="236440"/>
            <a:ext cx="4811487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ID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Kesimpulan</a:t>
            </a: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E12D69C2-FA49-DA5F-B80D-D9337567D30D}"/>
              </a:ext>
            </a:extLst>
          </p:cNvPr>
          <p:cNvSpPr txBox="1"/>
          <p:nvPr/>
        </p:nvSpPr>
        <p:spPr>
          <a:xfrm>
            <a:off x="532148" y="1612863"/>
            <a:ext cx="48114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Diketahui</a:t>
            </a:r>
            <a:r>
              <a:rPr lang="en-US" dirty="0"/>
              <a:t> untuk </a:t>
            </a:r>
            <a:r>
              <a:rPr lang="en-US" dirty="0" err="1"/>
              <a:t>memprediksi</a:t>
            </a:r>
            <a:r>
              <a:rPr lang="en-US" dirty="0"/>
              <a:t> customer churn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model machine learning decision tree classifier dan KNN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model pada decision tree classifier lebih baik </a:t>
            </a:r>
            <a:r>
              <a:rPr lang="en-US" dirty="0" err="1"/>
              <a:t>dari</a:t>
            </a:r>
            <a:r>
              <a:rPr lang="en-US" dirty="0"/>
              <a:t> pada model KNN dengan </a:t>
            </a:r>
            <a:r>
              <a:rPr lang="en-US" dirty="0" err="1"/>
              <a:t>akurasi</a:t>
            </a:r>
            <a:r>
              <a:rPr lang="en-US" dirty="0"/>
              <a:t> model </a:t>
            </a:r>
            <a:r>
              <a:rPr lang="en-US" dirty="0">
                <a:highlight>
                  <a:srgbClr val="00FF00"/>
                </a:highlight>
              </a:rPr>
              <a:t>90.47% </a:t>
            </a:r>
            <a:r>
              <a:rPr lang="en-US" dirty="0"/>
              <a:t>dan </a:t>
            </a:r>
            <a:r>
              <a:rPr lang="en-US" dirty="0">
                <a:highlight>
                  <a:srgbClr val="00FF00"/>
                </a:highlight>
              </a:rPr>
              <a:t>88.94% </a:t>
            </a:r>
            <a:r>
              <a:rPr lang="en-US" dirty="0"/>
              <a:t>pada KNN</a:t>
            </a:r>
            <a:endParaRPr lang="id-ID" dirty="0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F102E9B6-FA4A-64CC-DCF1-BA7F0CBA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40"/>
            <a:ext cx="758239" cy="5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95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EBE9-A532-9F88-E6AF-A62DC46D4140}"/>
              </a:ext>
            </a:extLst>
          </p:cNvPr>
          <p:cNvSpPr txBox="1">
            <a:spLocks/>
          </p:cNvSpPr>
          <p:nvPr/>
        </p:nvSpPr>
        <p:spPr>
          <a:xfrm>
            <a:off x="-1" y="236440"/>
            <a:ext cx="4811487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ID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Documentation</a:t>
            </a: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E12D69C2-FA49-DA5F-B80D-D9337567D30D}"/>
              </a:ext>
            </a:extLst>
          </p:cNvPr>
          <p:cNvSpPr txBox="1"/>
          <p:nvPr/>
        </p:nvSpPr>
        <p:spPr>
          <a:xfrm>
            <a:off x="532148" y="1612863"/>
            <a:ext cx="48114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 Classifier :</a:t>
            </a:r>
          </a:p>
          <a:p>
            <a:r>
              <a:rPr lang="en-US" dirty="0"/>
              <a:t>https://colab.research.google.com/drive/1M7bT1N2kdSj4yOegPGFeNNjQbVufdOhU#scrollTo=5yzkOt3T-1y_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K-Nearest Neighbor :</a:t>
            </a:r>
          </a:p>
          <a:p>
            <a:r>
              <a:rPr lang="en-US" dirty="0"/>
              <a:t>https://colab.research.google.com/drive/1uUfRTlf8lYENawAkBkJh3s2_4OR05NT8#scrollTo=GYgSTePI5hxA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F102E9B6-FA4A-64CC-DCF1-BA7F0CBA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440"/>
            <a:ext cx="758239" cy="57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1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50F5FF-9E8B-E031-C2DC-BCF492EADC72}"/>
              </a:ext>
            </a:extLst>
          </p:cNvPr>
          <p:cNvSpPr txBox="1">
            <a:spLocks/>
          </p:cNvSpPr>
          <p:nvPr/>
        </p:nvSpPr>
        <p:spPr>
          <a:xfrm>
            <a:off x="71931" y="1930802"/>
            <a:ext cx="21208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4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3200" dirty="0"/>
              <a:t>Case:</a:t>
            </a:r>
            <a:endParaRPr lang="en-ID" sz="32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9D879E2-D1F8-6C16-8DFE-1F1988E4DEB3}"/>
              </a:ext>
            </a:extLst>
          </p:cNvPr>
          <p:cNvSpPr txBox="1"/>
          <p:nvPr/>
        </p:nvSpPr>
        <p:spPr>
          <a:xfrm>
            <a:off x="134214" y="3160434"/>
            <a:ext cx="172506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ID" sz="1800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Perkembangan</a:t>
            </a:r>
            <a:r>
              <a:rPr lang="en-ID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Teknologi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D20AF73E-C16D-0697-56CC-8291D020290D}"/>
              </a:ext>
            </a:extLst>
          </p:cNvPr>
          <p:cNvSpPr txBox="1"/>
          <p:nvPr/>
        </p:nvSpPr>
        <p:spPr>
          <a:xfrm>
            <a:off x="2418087" y="3226242"/>
            <a:ext cx="1879600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Banyak Perusahaan Service Provider </a:t>
            </a:r>
            <a:endParaRPr lang="en-ID" sz="1100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E2CD63C-0D23-3430-35D8-291895B92A97}"/>
              </a:ext>
            </a:extLst>
          </p:cNvPr>
          <p:cNvSpPr txBox="1"/>
          <p:nvPr/>
        </p:nvSpPr>
        <p:spPr>
          <a:xfrm>
            <a:off x="5382664" y="3127341"/>
            <a:ext cx="1299668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ID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Customer Churn</a:t>
            </a:r>
            <a:endParaRPr lang="en-ID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3E2CEE42-918E-D16D-5867-3BCD685FCFC6}"/>
              </a:ext>
            </a:extLst>
          </p:cNvPr>
          <p:cNvSpPr txBox="1"/>
          <p:nvPr/>
        </p:nvSpPr>
        <p:spPr>
          <a:xfrm>
            <a:off x="7254493" y="3125438"/>
            <a:ext cx="145501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>
              <a:buClr>
                <a:schemeClr val="tx1"/>
              </a:buClr>
            </a:pPr>
            <a:r>
              <a:rPr lang="en-ID" sz="1800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Penurunan</a:t>
            </a:r>
            <a:r>
              <a:rPr lang="en-ID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D" sz="1800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Pendapatan</a:t>
            </a:r>
            <a:r>
              <a:rPr lang="en-ID" sz="1800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 Perusahaan</a:t>
            </a:r>
            <a:endParaRPr lang="en-ID" dirty="0">
              <a:solidFill>
                <a:schemeClr val="bg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Panah: Kanan 9">
            <a:extLst>
              <a:ext uri="{FF2B5EF4-FFF2-40B4-BE49-F238E27FC236}">
                <a16:creationId xmlns:a16="http://schemas.microsoft.com/office/drawing/2014/main" id="{F8EB16B5-CA57-DF5A-948E-B1FEEA59DB1D}"/>
              </a:ext>
            </a:extLst>
          </p:cNvPr>
          <p:cNvSpPr/>
          <p:nvPr/>
        </p:nvSpPr>
        <p:spPr>
          <a:xfrm>
            <a:off x="1928933" y="3297030"/>
            <a:ext cx="475385" cy="290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anah: Kanan 10">
            <a:extLst>
              <a:ext uri="{FF2B5EF4-FFF2-40B4-BE49-F238E27FC236}">
                <a16:creationId xmlns:a16="http://schemas.microsoft.com/office/drawing/2014/main" id="{860D20A9-E0D7-777D-09ED-5E43D768F653}"/>
              </a:ext>
            </a:extLst>
          </p:cNvPr>
          <p:cNvSpPr/>
          <p:nvPr/>
        </p:nvSpPr>
        <p:spPr>
          <a:xfrm>
            <a:off x="4382568" y="3218781"/>
            <a:ext cx="98632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Akibat</a:t>
            </a:r>
            <a:endParaRPr lang="id-ID" dirty="0"/>
          </a:p>
        </p:txBody>
      </p:sp>
      <p:sp>
        <p:nvSpPr>
          <p:cNvPr id="12" name="Panah: Kanan 11">
            <a:extLst>
              <a:ext uri="{FF2B5EF4-FFF2-40B4-BE49-F238E27FC236}">
                <a16:creationId xmlns:a16="http://schemas.microsoft.com/office/drawing/2014/main" id="{D28F1938-8B46-8781-1A06-009B281544FE}"/>
              </a:ext>
            </a:extLst>
          </p:cNvPr>
          <p:cNvSpPr/>
          <p:nvPr/>
        </p:nvSpPr>
        <p:spPr>
          <a:xfrm>
            <a:off x="6744485" y="3297030"/>
            <a:ext cx="447854" cy="290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FB70B9AA-55A5-120A-AB1F-EB5A169C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14" y="181366"/>
            <a:ext cx="4958023" cy="2582304"/>
          </a:xfrm>
          <a:prstGeom prst="rect">
            <a:avLst/>
          </a:prstGeom>
        </p:spPr>
      </p:pic>
      <p:pic>
        <p:nvPicPr>
          <p:cNvPr id="16" name="Gambar 15" descr="Sebuah gambar berisi teks, tanda&#10;&#10;Deskripsi dibuat secara otomatis">
            <a:extLst>
              <a:ext uri="{FF2B5EF4-FFF2-40B4-BE49-F238E27FC236}">
                <a16:creationId xmlns:a16="http://schemas.microsoft.com/office/drawing/2014/main" id="{02491EFB-B99A-4BEA-4B59-00E55E2DD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940" y="712470"/>
            <a:ext cx="2974848" cy="18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68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FCF7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 idx="4294967295"/>
          </p:nvPr>
        </p:nvSpPr>
        <p:spPr>
          <a:xfrm>
            <a:off x="1971040" y="1950402"/>
            <a:ext cx="5989164" cy="1019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ID" dirty="0" err="1">
                <a:solidFill>
                  <a:schemeClr val="bg1"/>
                </a:solidFill>
                <a:latin typeface="Eras Bold ITC" panose="020B0907030504020204" pitchFamily="34" charset="0"/>
                <a:ea typeface="Palanquin Dark Medium"/>
                <a:cs typeface="Palanquin Dark Medium"/>
                <a:sym typeface="Palanquin Dark Medium"/>
              </a:rPr>
              <a:t>Analisis</a:t>
            </a:r>
            <a:r>
              <a:rPr lang="en-ID" dirty="0">
                <a:solidFill>
                  <a:schemeClr val="bg1"/>
                </a:solidFill>
                <a:latin typeface="Eras Bold ITC" panose="020B0907030504020204" pitchFamily="34" charset="0"/>
                <a:ea typeface="Palanquin Dark Medium"/>
                <a:cs typeface="Palanquin Dark Medium"/>
                <a:sym typeface="Palanquin Dark Medium"/>
              </a:rPr>
              <a:t> Customer Churn</a:t>
            </a: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C048E17D-CE9B-2B85-7DCB-C3174493F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8756015" y="1468428"/>
            <a:ext cx="4762500" cy="2381250"/>
          </a:xfrm>
          <a:prstGeom prst="rect">
            <a:avLst/>
          </a:prstGeom>
        </p:spPr>
      </p:pic>
      <p:sp>
        <p:nvSpPr>
          <p:cNvPr id="5" name="Persegi Panjang 4">
            <a:extLst>
              <a:ext uri="{FF2B5EF4-FFF2-40B4-BE49-F238E27FC236}">
                <a16:creationId xmlns:a16="http://schemas.microsoft.com/office/drawing/2014/main" id="{4706EFDD-9BED-5864-3DC9-475BA9334F12}"/>
              </a:ext>
            </a:extLst>
          </p:cNvPr>
          <p:cNvSpPr/>
          <p:nvPr/>
        </p:nvSpPr>
        <p:spPr>
          <a:xfrm>
            <a:off x="0" y="0"/>
            <a:ext cx="84982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A5E9A284-261D-4109-A2BD-FE333DD5E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" y="-11176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9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 3">
            <a:extLst>
              <a:ext uri="{FF2B5EF4-FFF2-40B4-BE49-F238E27FC236}">
                <a16:creationId xmlns:a16="http://schemas.microsoft.com/office/drawing/2014/main" id="{B18834CC-FE92-CAA4-0799-8862B55A2BBD}"/>
              </a:ext>
            </a:extLst>
          </p:cNvPr>
          <p:cNvGrpSpPr/>
          <p:nvPr/>
        </p:nvGrpSpPr>
        <p:grpSpPr>
          <a:xfrm>
            <a:off x="2265789" y="1132946"/>
            <a:ext cx="838200" cy="838200"/>
            <a:chOff x="2183509" y="785683"/>
            <a:chExt cx="838200" cy="838200"/>
          </a:xfrm>
        </p:grpSpPr>
        <p:sp>
          <p:nvSpPr>
            <p:cNvPr id="284" name="Google Shape;284;p38"/>
            <p:cNvSpPr/>
            <p:nvPr/>
          </p:nvSpPr>
          <p:spPr>
            <a:xfrm>
              <a:off x="2183509" y="785683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6" name="Google Shape;286;p38"/>
            <p:cNvGrpSpPr/>
            <p:nvPr/>
          </p:nvGrpSpPr>
          <p:grpSpPr>
            <a:xfrm>
              <a:off x="2391189" y="986893"/>
              <a:ext cx="422836" cy="426199"/>
              <a:chOff x="-25094250" y="3176075"/>
              <a:chExt cx="295400" cy="297750"/>
            </a:xfrm>
          </p:grpSpPr>
          <p:sp>
            <p:nvSpPr>
              <p:cNvPr id="287" name="Google Shape;287;p38"/>
              <p:cNvSpPr/>
              <p:nvPr/>
            </p:nvSpPr>
            <p:spPr>
              <a:xfrm>
                <a:off x="-24989225" y="3176075"/>
                <a:ext cx="87200" cy="122500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4900" extrusionOk="0">
                    <a:moveTo>
                      <a:pt x="1408" y="1"/>
                    </a:moveTo>
                    <a:lnTo>
                      <a:pt x="1408" y="1922"/>
                    </a:lnTo>
                    <a:cubicBezTo>
                      <a:pt x="1408" y="2647"/>
                      <a:pt x="998" y="3277"/>
                      <a:pt x="463" y="3561"/>
                    </a:cubicBezTo>
                    <a:cubicBezTo>
                      <a:pt x="211" y="3655"/>
                      <a:pt x="53" y="3907"/>
                      <a:pt x="22" y="4128"/>
                    </a:cubicBezTo>
                    <a:cubicBezTo>
                      <a:pt x="1" y="4609"/>
                      <a:pt x="369" y="4896"/>
                      <a:pt x="738" y="4896"/>
                    </a:cubicBezTo>
                    <a:cubicBezTo>
                      <a:pt x="925" y="4896"/>
                      <a:pt x="1113" y="4822"/>
                      <a:pt x="1250" y="4663"/>
                    </a:cubicBezTo>
                    <a:cubicBezTo>
                      <a:pt x="1361" y="4506"/>
                      <a:pt x="1557" y="4427"/>
                      <a:pt x="1754" y="4427"/>
                    </a:cubicBezTo>
                    <a:cubicBezTo>
                      <a:pt x="1951" y="4427"/>
                      <a:pt x="2148" y="4506"/>
                      <a:pt x="2258" y="4663"/>
                    </a:cubicBezTo>
                    <a:cubicBezTo>
                      <a:pt x="2411" y="4826"/>
                      <a:pt x="2604" y="4899"/>
                      <a:pt x="2792" y="4899"/>
                    </a:cubicBezTo>
                    <a:cubicBezTo>
                      <a:pt x="3149" y="4899"/>
                      <a:pt x="3487" y="4635"/>
                      <a:pt x="3487" y="4222"/>
                    </a:cubicBezTo>
                    <a:cubicBezTo>
                      <a:pt x="3487" y="3939"/>
                      <a:pt x="3330" y="3718"/>
                      <a:pt x="3109" y="3592"/>
                    </a:cubicBezTo>
                    <a:cubicBezTo>
                      <a:pt x="2479" y="3277"/>
                      <a:pt x="2101" y="2710"/>
                      <a:pt x="2101" y="2143"/>
                    </a:cubicBezTo>
                    <a:lnTo>
                      <a:pt x="2101" y="32"/>
                    </a:lnTo>
                    <a:cubicBezTo>
                      <a:pt x="2006" y="32"/>
                      <a:pt x="1880" y="1"/>
                      <a:pt x="17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8"/>
              <p:cNvSpPr/>
              <p:nvPr/>
            </p:nvSpPr>
            <p:spPr>
              <a:xfrm>
                <a:off x="-25094250" y="3179225"/>
                <a:ext cx="295400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816" h="11658" extrusionOk="0">
                    <a:moveTo>
                      <a:pt x="4884" y="1"/>
                    </a:moveTo>
                    <a:cubicBezTo>
                      <a:pt x="2143" y="505"/>
                      <a:pt x="1" y="2899"/>
                      <a:pt x="1" y="5829"/>
                    </a:cubicBezTo>
                    <a:cubicBezTo>
                      <a:pt x="1" y="8696"/>
                      <a:pt x="2143" y="11153"/>
                      <a:pt x="4884" y="11657"/>
                    </a:cubicBezTo>
                    <a:lnTo>
                      <a:pt x="4884" y="9799"/>
                    </a:lnTo>
                    <a:cubicBezTo>
                      <a:pt x="4884" y="9358"/>
                      <a:pt x="4664" y="8980"/>
                      <a:pt x="4349" y="8822"/>
                    </a:cubicBezTo>
                    <a:cubicBezTo>
                      <a:pt x="3876" y="8633"/>
                      <a:pt x="3561" y="8160"/>
                      <a:pt x="3530" y="7625"/>
                    </a:cubicBezTo>
                    <a:cubicBezTo>
                      <a:pt x="3446" y="6731"/>
                      <a:pt x="4186" y="6180"/>
                      <a:pt x="4925" y="6180"/>
                    </a:cubicBezTo>
                    <a:cubicBezTo>
                      <a:pt x="5306" y="6180"/>
                      <a:pt x="5687" y="6327"/>
                      <a:pt x="5955" y="6648"/>
                    </a:cubicBezTo>
                    <a:cubicBezTo>
                      <a:pt x="6188" y="6316"/>
                      <a:pt x="6553" y="6163"/>
                      <a:pt x="6929" y="6163"/>
                    </a:cubicBezTo>
                    <a:cubicBezTo>
                      <a:pt x="7621" y="6163"/>
                      <a:pt x="8350" y="6684"/>
                      <a:pt x="8350" y="7562"/>
                    </a:cubicBezTo>
                    <a:cubicBezTo>
                      <a:pt x="8350" y="8066"/>
                      <a:pt x="8035" y="8570"/>
                      <a:pt x="7562" y="8822"/>
                    </a:cubicBezTo>
                    <a:cubicBezTo>
                      <a:pt x="7184" y="9011"/>
                      <a:pt x="6995" y="9326"/>
                      <a:pt x="6995" y="9641"/>
                    </a:cubicBezTo>
                    <a:lnTo>
                      <a:pt x="6995" y="11657"/>
                    </a:lnTo>
                    <a:cubicBezTo>
                      <a:pt x="9736" y="11153"/>
                      <a:pt x="11815" y="8728"/>
                      <a:pt x="11815" y="5829"/>
                    </a:cubicBezTo>
                    <a:cubicBezTo>
                      <a:pt x="11815" y="2899"/>
                      <a:pt x="9736" y="505"/>
                      <a:pt x="6995" y="1"/>
                    </a:cubicBezTo>
                    <a:lnTo>
                      <a:pt x="6995" y="2017"/>
                    </a:lnTo>
                    <a:cubicBezTo>
                      <a:pt x="6995" y="2364"/>
                      <a:pt x="7216" y="2679"/>
                      <a:pt x="7562" y="2836"/>
                    </a:cubicBezTo>
                    <a:cubicBezTo>
                      <a:pt x="8035" y="3057"/>
                      <a:pt x="8350" y="3529"/>
                      <a:pt x="8350" y="4096"/>
                    </a:cubicBezTo>
                    <a:cubicBezTo>
                      <a:pt x="8350" y="4945"/>
                      <a:pt x="7656" y="5495"/>
                      <a:pt x="6948" y="5495"/>
                    </a:cubicBezTo>
                    <a:cubicBezTo>
                      <a:pt x="6578" y="5495"/>
                      <a:pt x="6205" y="5345"/>
                      <a:pt x="5924" y="5010"/>
                    </a:cubicBezTo>
                    <a:cubicBezTo>
                      <a:pt x="5691" y="5321"/>
                      <a:pt x="5310" y="5471"/>
                      <a:pt x="4919" y="5471"/>
                    </a:cubicBezTo>
                    <a:cubicBezTo>
                      <a:pt x="4200" y="5471"/>
                      <a:pt x="3448" y="4961"/>
                      <a:pt x="3530" y="4002"/>
                    </a:cubicBezTo>
                    <a:cubicBezTo>
                      <a:pt x="3561" y="3498"/>
                      <a:pt x="3876" y="3057"/>
                      <a:pt x="4349" y="2836"/>
                    </a:cubicBezTo>
                    <a:cubicBezTo>
                      <a:pt x="4664" y="2679"/>
                      <a:pt x="4884" y="2269"/>
                      <a:pt x="4884" y="1859"/>
                    </a:cubicBezTo>
                    <a:lnTo>
                      <a:pt x="48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8"/>
              <p:cNvSpPr/>
              <p:nvPr/>
            </p:nvSpPr>
            <p:spPr>
              <a:xfrm>
                <a:off x="-24989225" y="3350975"/>
                <a:ext cx="87200" cy="122850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4914" extrusionOk="0">
                    <a:moveTo>
                      <a:pt x="2777" y="1"/>
                    </a:moveTo>
                    <a:cubicBezTo>
                      <a:pt x="2589" y="1"/>
                      <a:pt x="2399" y="77"/>
                      <a:pt x="2258" y="251"/>
                    </a:cubicBezTo>
                    <a:cubicBezTo>
                      <a:pt x="2148" y="408"/>
                      <a:pt x="1951" y="487"/>
                      <a:pt x="1754" y="487"/>
                    </a:cubicBezTo>
                    <a:cubicBezTo>
                      <a:pt x="1557" y="487"/>
                      <a:pt x="1361" y="408"/>
                      <a:pt x="1250" y="251"/>
                    </a:cubicBezTo>
                    <a:cubicBezTo>
                      <a:pt x="1122" y="91"/>
                      <a:pt x="936" y="17"/>
                      <a:pt x="748" y="17"/>
                    </a:cubicBezTo>
                    <a:cubicBezTo>
                      <a:pt x="379" y="17"/>
                      <a:pt x="1" y="297"/>
                      <a:pt x="22" y="755"/>
                    </a:cubicBezTo>
                    <a:cubicBezTo>
                      <a:pt x="22" y="1007"/>
                      <a:pt x="242" y="1227"/>
                      <a:pt x="463" y="1353"/>
                    </a:cubicBezTo>
                    <a:cubicBezTo>
                      <a:pt x="1061" y="1637"/>
                      <a:pt x="1408" y="2267"/>
                      <a:pt x="1408" y="2960"/>
                    </a:cubicBezTo>
                    <a:lnTo>
                      <a:pt x="1408" y="4914"/>
                    </a:lnTo>
                    <a:cubicBezTo>
                      <a:pt x="1534" y="4851"/>
                      <a:pt x="1660" y="4851"/>
                      <a:pt x="1754" y="4851"/>
                    </a:cubicBezTo>
                    <a:lnTo>
                      <a:pt x="2101" y="4851"/>
                    </a:lnTo>
                    <a:lnTo>
                      <a:pt x="2101" y="2771"/>
                    </a:lnTo>
                    <a:cubicBezTo>
                      <a:pt x="2101" y="2141"/>
                      <a:pt x="2479" y="1606"/>
                      <a:pt x="3109" y="1322"/>
                    </a:cubicBezTo>
                    <a:cubicBezTo>
                      <a:pt x="3330" y="1196"/>
                      <a:pt x="3487" y="975"/>
                      <a:pt x="3487" y="692"/>
                    </a:cubicBezTo>
                    <a:cubicBezTo>
                      <a:pt x="3487" y="279"/>
                      <a:pt x="3135" y="1"/>
                      <a:pt x="2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up 2">
            <a:extLst>
              <a:ext uri="{FF2B5EF4-FFF2-40B4-BE49-F238E27FC236}">
                <a16:creationId xmlns:a16="http://schemas.microsoft.com/office/drawing/2014/main" id="{FABE4D37-2C96-BF20-4F80-F2527B56CFB2}"/>
              </a:ext>
            </a:extLst>
          </p:cNvPr>
          <p:cNvGrpSpPr/>
          <p:nvPr/>
        </p:nvGrpSpPr>
        <p:grpSpPr>
          <a:xfrm>
            <a:off x="6061491" y="1090402"/>
            <a:ext cx="838200" cy="838200"/>
            <a:chOff x="5989701" y="769636"/>
            <a:chExt cx="838200" cy="838200"/>
          </a:xfrm>
        </p:grpSpPr>
        <p:sp>
          <p:nvSpPr>
            <p:cNvPr id="285" name="Google Shape;285;p38"/>
            <p:cNvSpPr/>
            <p:nvPr/>
          </p:nvSpPr>
          <p:spPr>
            <a:xfrm>
              <a:off x="5989701" y="769636"/>
              <a:ext cx="838200" cy="838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0" name="Google Shape;290;p38"/>
            <p:cNvGrpSpPr/>
            <p:nvPr/>
          </p:nvGrpSpPr>
          <p:grpSpPr>
            <a:xfrm>
              <a:off x="6232861" y="1012334"/>
              <a:ext cx="351880" cy="352803"/>
              <a:chOff x="-23244900" y="3888100"/>
              <a:chExt cx="295375" cy="296150"/>
            </a:xfrm>
          </p:grpSpPr>
          <p:sp>
            <p:nvSpPr>
              <p:cNvPr id="291" name="Google Shape;291;p38"/>
              <p:cNvSpPr/>
              <p:nvPr/>
            </p:nvSpPr>
            <p:spPr>
              <a:xfrm>
                <a:off x="-23106275" y="395897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0" y="0"/>
                    </a:moveTo>
                    <a:lnTo>
                      <a:pt x="0" y="694"/>
                    </a:lnTo>
                    <a:lnTo>
                      <a:pt x="725" y="694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8"/>
              <p:cNvSpPr/>
              <p:nvPr/>
            </p:nvSpPr>
            <p:spPr>
              <a:xfrm>
                <a:off x="-23106275" y="399285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725" y="725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8"/>
              <p:cNvSpPr/>
              <p:nvPr/>
            </p:nvSpPr>
            <p:spPr>
              <a:xfrm>
                <a:off x="-23106275" y="4062950"/>
                <a:ext cx="18150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387" extrusionOk="0">
                    <a:moveTo>
                      <a:pt x="0" y="0"/>
                    </a:moveTo>
                    <a:lnTo>
                      <a:pt x="0" y="1040"/>
                    </a:lnTo>
                    <a:cubicBezTo>
                      <a:pt x="0" y="1229"/>
                      <a:pt x="158" y="1386"/>
                      <a:pt x="379" y="1386"/>
                    </a:cubicBezTo>
                    <a:cubicBezTo>
                      <a:pt x="568" y="1386"/>
                      <a:pt x="725" y="1229"/>
                      <a:pt x="725" y="1040"/>
                    </a:cubicBez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8"/>
              <p:cNvSpPr/>
              <p:nvPr/>
            </p:nvSpPr>
            <p:spPr>
              <a:xfrm>
                <a:off x="-23070825" y="3940850"/>
                <a:ext cx="52775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1073" extrusionOk="0">
                    <a:moveTo>
                      <a:pt x="0" y="1"/>
                    </a:moveTo>
                    <a:lnTo>
                      <a:pt x="0" y="725"/>
                    </a:lnTo>
                    <a:lnTo>
                      <a:pt x="1040" y="725"/>
                    </a:lnTo>
                    <a:cubicBezTo>
                      <a:pt x="1386" y="725"/>
                      <a:pt x="1701" y="883"/>
                      <a:pt x="1985" y="1072"/>
                    </a:cubicBezTo>
                    <a:cubicBezTo>
                      <a:pt x="2048" y="946"/>
                      <a:pt x="2111" y="851"/>
                      <a:pt x="2111" y="725"/>
                    </a:cubicBezTo>
                    <a:cubicBezTo>
                      <a:pt x="2111" y="316"/>
                      <a:pt x="1764" y="1"/>
                      <a:pt x="13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8"/>
              <p:cNvSpPr/>
              <p:nvPr/>
            </p:nvSpPr>
            <p:spPr>
              <a:xfrm>
                <a:off x="-23106275" y="3923525"/>
                <a:ext cx="181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726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694"/>
                    </a:lnTo>
                    <a:lnTo>
                      <a:pt x="725" y="694"/>
                    </a:lnTo>
                    <a:lnTo>
                      <a:pt x="725" y="347"/>
                    </a:lnTo>
                    <a:cubicBezTo>
                      <a:pt x="725" y="158"/>
                      <a:pt x="568" y="1"/>
                      <a:pt x="3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8"/>
              <p:cNvSpPr/>
              <p:nvPr/>
            </p:nvSpPr>
            <p:spPr>
              <a:xfrm>
                <a:off x="-23106275" y="4027500"/>
                <a:ext cx="18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725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725" y="725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8"/>
              <p:cNvSpPr/>
              <p:nvPr/>
            </p:nvSpPr>
            <p:spPr>
              <a:xfrm>
                <a:off x="-23244900" y="3888100"/>
                <a:ext cx="295375" cy="2961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11846" extrusionOk="0">
                    <a:moveTo>
                      <a:pt x="5892" y="725"/>
                    </a:moveTo>
                    <a:cubicBezTo>
                      <a:pt x="6333" y="725"/>
                      <a:pt x="6743" y="1008"/>
                      <a:pt x="6900" y="1449"/>
                    </a:cubicBezTo>
                    <a:lnTo>
                      <a:pt x="8349" y="1449"/>
                    </a:lnTo>
                    <a:cubicBezTo>
                      <a:pt x="9106" y="1449"/>
                      <a:pt x="9736" y="2079"/>
                      <a:pt x="9736" y="2835"/>
                    </a:cubicBezTo>
                    <a:cubicBezTo>
                      <a:pt x="9736" y="3214"/>
                      <a:pt x="9578" y="3529"/>
                      <a:pt x="9295" y="3812"/>
                    </a:cubicBezTo>
                    <a:cubicBezTo>
                      <a:pt x="9326" y="3938"/>
                      <a:pt x="9358" y="4096"/>
                      <a:pt x="9358" y="4190"/>
                    </a:cubicBezTo>
                    <a:cubicBezTo>
                      <a:pt x="9358" y="4600"/>
                      <a:pt x="9200" y="4915"/>
                      <a:pt x="8948" y="5198"/>
                    </a:cubicBezTo>
                    <a:cubicBezTo>
                      <a:pt x="8980" y="5324"/>
                      <a:pt x="9011" y="5450"/>
                      <a:pt x="9011" y="5576"/>
                    </a:cubicBezTo>
                    <a:cubicBezTo>
                      <a:pt x="9011" y="6333"/>
                      <a:pt x="8381" y="6963"/>
                      <a:pt x="7625" y="6963"/>
                    </a:cubicBezTo>
                    <a:cubicBezTo>
                      <a:pt x="7436" y="6963"/>
                      <a:pt x="7278" y="6805"/>
                      <a:pt x="7278" y="6616"/>
                    </a:cubicBezTo>
                    <a:cubicBezTo>
                      <a:pt x="7278" y="6427"/>
                      <a:pt x="7436" y="6269"/>
                      <a:pt x="7625" y="6269"/>
                    </a:cubicBezTo>
                    <a:cubicBezTo>
                      <a:pt x="8034" y="6269"/>
                      <a:pt x="8349" y="5954"/>
                      <a:pt x="8349" y="5545"/>
                    </a:cubicBezTo>
                    <a:cubicBezTo>
                      <a:pt x="8349" y="5167"/>
                      <a:pt x="8034" y="4852"/>
                      <a:pt x="7625" y="4852"/>
                    </a:cubicBezTo>
                    <a:lnTo>
                      <a:pt x="6932" y="4852"/>
                    </a:lnTo>
                    <a:lnTo>
                      <a:pt x="6932" y="7593"/>
                    </a:lnTo>
                    <a:lnTo>
                      <a:pt x="7940" y="7593"/>
                    </a:lnTo>
                    <a:cubicBezTo>
                      <a:pt x="8538" y="7593"/>
                      <a:pt x="8980" y="8065"/>
                      <a:pt x="8980" y="8632"/>
                    </a:cubicBezTo>
                    <a:cubicBezTo>
                      <a:pt x="8980" y="9105"/>
                      <a:pt x="8664" y="9514"/>
                      <a:pt x="8192" y="9609"/>
                    </a:cubicBezTo>
                    <a:cubicBezTo>
                      <a:pt x="7562" y="9767"/>
                      <a:pt x="7058" y="10145"/>
                      <a:pt x="6680" y="10586"/>
                    </a:cubicBezTo>
                    <a:cubicBezTo>
                      <a:pt x="6459" y="10869"/>
                      <a:pt x="6176" y="11027"/>
                      <a:pt x="5861" y="11027"/>
                    </a:cubicBezTo>
                    <a:cubicBezTo>
                      <a:pt x="5545" y="11027"/>
                      <a:pt x="5230" y="10869"/>
                      <a:pt x="5041" y="10586"/>
                    </a:cubicBezTo>
                    <a:cubicBezTo>
                      <a:pt x="4695" y="10113"/>
                      <a:pt x="4128" y="9767"/>
                      <a:pt x="3529" y="9609"/>
                    </a:cubicBezTo>
                    <a:cubicBezTo>
                      <a:pt x="3057" y="9483"/>
                      <a:pt x="2742" y="9042"/>
                      <a:pt x="2742" y="8569"/>
                    </a:cubicBezTo>
                    <a:cubicBezTo>
                      <a:pt x="2742" y="8002"/>
                      <a:pt x="3214" y="7561"/>
                      <a:pt x="3781" y="7561"/>
                    </a:cubicBezTo>
                    <a:lnTo>
                      <a:pt x="4789" y="7561"/>
                    </a:lnTo>
                    <a:lnTo>
                      <a:pt x="4789" y="4789"/>
                    </a:lnTo>
                    <a:lnTo>
                      <a:pt x="4096" y="4789"/>
                    </a:lnTo>
                    <a:cubicBezTo>
                      <a:pt x="3687" y="4789"/>
                      <a:pt x="3372" y="5104"/>
                      <a:pt x="3372" y="5513"/>
                    </a:cubicBezTo>
                    <a:cubicBezTo>
                      <a:pt x="3372" y="5891"/>
                      <a:pt x="3687" y="6206"/>
                      <a:pt x="4096" y="6206"/>
                    </a:cubicBezTo>
                    <a:cubicBezTo>
                      <a:pt x="4285" y="6206"/>
                      <a:pt x="4443" y="6364"/>
                      <a:pt x="4443" y="6553"/>
                    </a:cubicBezTo>
                    <a:cubicBezTo>
                      <a:pt x="4443" y="6774"/>
                      <a:pt x="4285" y="6931"/>
                      <a:pt x="4096" y="6931"/>
                    </a:cubicBezTo>
                    <a:cubicBezTo>
                      <a:pt x="3340" y="6931"/>
                      <a:pt x="2710" y="6301"/>
                      <a:pt x="2710" y="5545"/>
                    </a:cubicBezTo>
                    <a:cubicBezTo>
                      <a:pt x="2710" y="5387"/>
                      <a:pt x="2742" y="5261"/>
                      <a:pt x="2805" y="5135"/>
                    </a:cubicBezTo>
                    <a:cubicBezTo>
                      <a:pt x="2521" y="4883"/>
                      <a:pt x="2363" y="4568"/>
                      <a:pt x="2363" y="4159"/>
                    </a:cubicBezTo>
                    <a:cubicBezTo>
                      <a:pt x="2363" y="4001"/>
                      <a:pt x="2395" y="3875"/>
                      <a:pt x="2426" y="3781"/>
                    </a:cubicBezTo>
                    <a:cubicBezTo>
                      <a:pt x="2174" y="3497"/>
                      <a:pt x="2017" y="3182"/>
                      <a:pt x="2017" y="2772"/>
                    </a:cubicBezTo>
                    <a:cubicBezTo>
                      <a:pt x="2080" y="2048"/>
                      <a:pt x="2710" y="1449"/>
                      <a:pt x="3466" y="1449"/>
                    </a:cubicBezTo>
                    <a:lnTo>
                      <a:pt x="4915" y="1449"/>
                    </a:lnTo>
                    <a:cubicBezTo>
                      <a:pt x="5073" y="1040"/>
                      <a:pt x="5419" y="725"/>
                      <a:pt x="5892" y="725"/>
                    </a:cubicBezTo>
                    <a:close/>
                    <a:moveTo>
                      <a:pt x="1009" y="0"/>
                    </a:moveTo>
                    <a:cubicBezTo>
                      <a:pt x="473" y="32"/>
                      <a:pt x="1" y="504"/>
                      <a:pt x="1" y="1040"/>
                    </a:cubicBezTo>
                    <a:lnTo>
                      <a:pt x="1" y="10838"/>
                    </a:lnTo>
                    <a:cubicBezTo>
                      <a:pt x="1" y="11405"/>
                      <a:pt x="473" y="11846"/>
                      <a:pt x="1009" y="11846"/>
                    </a:cubicBezTo>
                    <a:lnTo>
                      <a:pt x="10807" y="11846"/>
                    </a:lnTo>
                    <a:cubicBezTo>
                      <a:pt x="11374" y="11846"/>
                      <a:pt x="11815" y="11373"/>
                      <a:pt x="11815" y="10775"/>
                    </a:cubicBezTo>
                    <a:lnTo>
                      <a:pt x="11815" y="1071"/>
                    </a:lnTo>
                    <a:cubicBezTo>
                      <a:pt x="11815" y="504"/>
                      <a:pt x="11342" y="32"/>
                      <a:pt x="10807" y="32"/>
                    </a:cubicBezTo>
                    <a:lnTo>
                      <a:pt x="10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8"/>
              <p:cNvSpPr/>
              <p:nvPr/>
            </p:nvSpPr>
            <p:spPr>
              <a:xfrm>
                <a:off x="-23070825" y="3975525"/>
                <a:ext cx="433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1072" extrusionOk="0">
                    <a:moveTo>
                      <a:pt x="0" y="0"/>
                    </a:moveTo>
                    <a:lnTo>
                      <a:pt x="0" y="725"/>
                    </a:lnTo>
                    <a:lnTo>
                      <a:pt x="725" y="725"/>
                    </a:lnTo>
                    <a:cubicBezTo>
                      <a:pt x="748" y="722"/>
                      <a:pt x="772" y="721"/>
                      <a:pt x="795" y="721"/>
                    </a:cubicBezTo>
                    <a:cubicBezTo>
                      <a:pt x="1086" y="721"/>
                      <a:pt x="1374" y="896"/>
                      <a:pt x="1607" y="1071"/>
                    </a:cubicBezTo>
                    <a:cubicBezTo>
                      <a:pt x="1701" y="945"/>
                      <a:pt x="1733" y="819"/>
                      <a:pt x="1733" y="725"/>
                    </a:cubicBezTo>
                    <a:cubicBezTo>
                      <a:pt x="1733" y="315"/>
                      <a:pt x="1418" y="0"/>
                      <a:pt x="1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8"/>
              <p:cNvSpPr/>
              <p:nvPr/>
            </p:nvSpPr>
            <p:spPr>
              <a:xfrm>
                <a:off x="-23158250" y="4097600"/>
                <a:ext cx="121300" cy="52000"/>
              </a:xfrm>
              <a:custGeom>
                <a:avLst/>
                <a:gdLst/>
                <a:ahLst/>
                <a:cxnLst/>
                <a:rect l="l" t="t" r="r" b="b"/>
                <a:pathLst>
                  <a:path w="4852" h="2080" extrusionOk="0">
                    <a:moveTo>
                      <a:pt x="315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662"/>
                      <a:pt x="284" y="693"/>
                    </a:cubicBezTo>
                    <a:cubicBezTo>
                      <a:pt x="1008" y="914"/>
                      <a:pt x="1701" y="1355"/>
                      <a:pt x="2174" y="1922"/>
                    </a:cubicBezTo>
                    <a:cubicBezTo>
                      <a:pt x="2205" y="2017"/>
                      <a:pt x="2269" y="2080"/>
                      <a:pt x="2426" y="2080"/>
                    </a:cubicBezTo>
                    <a:cubicBezTo>
                      <a:pt x="2584" y="2080"/>
                      <a:pt x="2678" y="2017"/>
                      <a:pt x="2710" y="1922"/>
                    </a:cubicBezTo>
                    <a:cubicBezTo>
                      <a:pt x="3151" y="1355"/>
                      <a:pt x="3812" y="882"/>
                      <a:pt x="4568" y="662"/>
                    </a:cubicBezTo>
                    <a:cubicBezTo>
                      <a:pt x="4726" y="630"/>
                      <a:pt x="4852" y="504"/>
                      <a:pt x="4852" y="347"/>
                    </a:cubicBezTo>
                    <a:cubicBezTo>
                      <a:pt x="4852" y="158"/>
                      <a:pt x="4694" y="0"/>
                      <a:pt x="4474" y="0"/>
                    </a:cubicBezTo>
                    <a:lnTo>
                      <a:pt x="3371" y="0"/>
                    </a:lnTo>
                    <a:cubicBezTo>
                      <a:pt x="3214" y="410"/>
                      <a:pt x="2867" y="725"/>
                      <a:pt x="2395" y="725"/>
                    </a:cubicBezTo>
                    <a:cubicBezTo>
                      <a:pt x="1922" y="725"/>
                      <a:pt x="1575" y="441"/>
                      <a:pt x="14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8"/>
              <p:cNvSpPr/>
              <p:nvPr/>
            </p:nvSpPr>
            <p:spPr>
              <a:xfrm>
                <a:off x="-23176375" y="3940850"/>
                <a:ext cx="52800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73" extrusionOk="0">
                    <a:moveTo>
                      <a:pt x="725" y="1"/>
                    </a:moveTo>
                    <a:cubicBezTo>
                      <a:pt x="316" y="1"/>
                      <a:pt x="1" y="316"/>
                      <a:pt x="1" y="725"/>
                    </a:cubicBezTo>
                    <a:cubicBezTo>
                      <a:pt x="1" y="851"/>
                      <a:pt x="64" y="978"/>
                      <a:pt x="127" y="1072"/>
                    </a:cubicBezTo>
                    <a:cubicBezTo>
                      <a:pt x="410" y="883"/>
                      <a:pt x="725" y="725"/>
                      <a:pt x="1072" y="725"/>
                    </a:cubicBezTo>
                    <a:lnTo>
                      <a:pt x="2111" y="725"/>
                    </a:lnTo>
                    <a:lnTo>
                      <a:pt x="21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8"/>
              <p:cNvSpPr/>
              <p:nvPr/>
            </p:nvSpPr>
            <p:spPr>
              <a:xfrm>
                <a:off x="-23166125" y="3976300"/>
                <a:ext cx="44125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072" extrusionOk="0">
                    <a:moveTo>
                      <a:pt x="693" y="1"/>
                    </a:moveTo>
                    <a:cubicBezTo>
                      <a:pt x="315" y="1"/>
                      <a:pt x="0" y="316"/>
                      <a:pt x="0" y="725"/>
                    </a:cubicBezTo>
                    <a:cubicBezTo>
                      <a:pt x="0" y="851"/>
                      <a:pt x="32" y="1009"/>
                      <a:pt x="126" y="1072"/>
                    </a:cubicBezTo>
                    <a:cubicBezTo>
                      <a:pt x="347" y="820"/>
                      <a:pt x="693" y="725"/>
                      <a:pt x="1071" y="725"/>
                    </a:cubicBezTo>
                    <a:lnTo>
                      <a:pt x="1764" y="725"/>
                    </a:lnTo>
                    <a:lnTo>
                      <a:pt x="17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85C2DF-9E2B-5F28-60B8-923A9C9F3622}"/>
              </a:ext>
            </a:extLst>
          </p:cNvPr>
          <p:cNvSpPr txBox="1"/>
          <p:nvPr/>
        </p:nvSpPr>
        <p:spPr>
          <a:xfrm>
            <a:off x="1082470" y="2290258"/>
            <a:ext cx="3463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3500"/>
            </a:pPr>
            <a:r>
              <a:rPr lang="en-US" sz="1800" dirty="0" err="1">
                <a:solidFill>
                  <a:schemeClr val="bg1"/>
                </a:solidFill>
                <a:latin typeface="Eras Bold ITC" panose="020B0907030504020204" pitchFamily="34" charset="0"/>
                <a:sym typeface="Lexend Exa"/>
              </a:rPr>
              <a:t>Algoritma</a:t>
            </a:r>
            <a:r>
              <a:rPr lang="en-US" sz="1800" dirty="0">
                <a:solidFill>
                  <a:schemeClr val="bg1"/>
                </a:solidFill>
                <a:latin typeface="Eras Bold ITC" panose="020B0907030504020204" pitchFamily="34" charset="0"/>
                <a:sym typeface="Lexend Exa"/>
              </a:rPr>
              <a:t> Decision Tree Classifier</a:t>
            </a:r>
            <a:endParaRPr lang="en-ID" sz="1800" dirty="0">
              <a:solidFill>
                <a:schemeClr val="bg1"/>
              </a:solidFill>
              <a:latin typeface="Eras Bold ITC" panose="020B0907030504020204" pitchFamily="34" charset="0"/>
              <a:sym typeface="Lexend Ex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519CB-D402-B027-4F55-115E36479F8B}"/>
              </a:ext>
            </a:extLst>
          </p:cNvPr>
          <p:cNvSpPr txBox="1"/>
          <p:nvPr/>
        </p:nvSpPr>
        <p:spPr>
          <a:xfrm>
            <a:off x="5064197" y="2248584"/>
            <a:ext cx="27520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Algoritma</a:t>
            </a:r>
            <a:r>
              <a:rPr lang="en-US" sz="1800" dirty="0">
                <a:solidFill>
                  <a:schemeClr val="bg1"/>
                </a:solidFill>
                <a:latin typeface="Eras Bold ITC" panose="020B0907030504020204" pitchFamily="34" charset="0"/>
              </a:rPr>
              <a:t> K-Nearest Neighbor (KNN)</a:t>
            </a:r>
            <a:endParaRPr lang="en-ID" sz="1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11DB4-2F93-D01B-DFD1-7D44B3F13837}"/>
              </a:ext>
            </a:extLst>
          </p:cNvPr>
          <p:cNvSpPr txBox="1"/>
          <p:nvPr/>
        </p:nvSpPr>
        <p:spPr>
          <a:xfrm>
            <a:off x="4878172" y="3274621"/>
            <a:ext cx="3204839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KNN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merupakan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algoritma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mengklasifikasikan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objek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berdasarkan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jarak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terdekat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dengan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objek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 lain (</a:t>
            </a:r>
            <a:r>
              <a:rPr lang="en-ID" dirty="0" err="1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tetangga</a:t>
            </a:r>
            <a:r>
              <a:rPr lang="en-ID" dirty="0">
                <a:solidFill>
                  <a:schemeClr val="dk1"/>
                </a:solidFill>
                <a:latin typeface="Lato"/>
                <a:ea typeface="Lato"/>
                <a:cs typeface="Lato"/>
                <a:sym typeface="Montserrat"/>
              </a:rPr>
              <a:t>).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AA8E22-1E18-C6C6-4D9C-6951BD3102C9}"/>
              </a:ext>
            </a:extLst>
          </p:cNvPr>
          <p:cNvSpPr txBox="1"/>
          <p:nvPr/>
        </p:nvSpPr>
        <p:spPr>
          <a:xfrm>
            <a:off x="1082470" y="3293539"/>
            <a:ext cx="3204839" cy="95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Lato"/>
                <a:ea typeface="Lato"/>
                <a:cs typeface="Lato"/>
                <a:sym typeface="Lexend Exa"/>
              </a:rPr>
              <a:t>Decision Tree Classifier </a:t>
            </a:r>
            <a:r>
              <a:rPr lang="en-ID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M</a:t>
            </a:r>
            <a:r>
              <a:rPr lang="en" dirty="0">
                <a:solidFill>
                  <a:schemeClr val="bg1"/>
                </a:solidFill>
                <a:latin typeface="Lato"/>
                <a:ea typeface="Lato"/>
                <a:cs typeface="Lato"/>
                <a:sym typeface="Montserrat"/>
              </a:rPr>
              <a:t>erupakan algoritma dengan cara membangun klasifikasi atau regresi model dalam bentuk struktur pohon.</a:t>
            </a:r>
            <a:endParaRPr lang="en-ID" dirty="0">
              <a:solidFill>
                <a:schemeClr val="bg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2BC98CD0-5504-AF5B-9E84-23BB5D59B13A}"/>
              </a:ext>
            </a:extLst>
          </p:cNvPr>
          <p:cNvSpPr/>
          <p:nvPr/>
        </p:nvSpPr>
        <p:spPr>
          <a:xfrm>
            <a:off x="3393440" y="164348"/>
            <a:ext cx="2367279" cy="573088"/>
          </a:xfrm>
          <a:prstGeom prst="rect">
            <a:avLst/>
          </a:prstGeom>
          <a:solidFill>
            <a:srgbClr val="C2FC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ras Bold ITC" panose="020B0907030504020204" pitchFamily="34" charset="0"/>
              </a:rPr>
              <a:t>Model Machine Learning</a:t>
            </a:r>
            <a:endParaRPr lang="id-ID" dirty="0">
              <a:latin typeface="Eras Bold ITC" panose="020B0907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37185"/>
            <a:ext cx="5242560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Skema </a:t>
            </a:r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Penyelesaian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grpSp>
        <p:nvGrpSpPr>
          <p:cNvPr id="18" name="Grup 17">
            <a:extLst>
              <a:ext uri="{FF2B5EF4-FFF2-40B4-BE49-F238E27FC236}">
                <a16:creationId xmlns:a16="http://schemas.microsoft.com/office/drawing/2014/main" id="{90A3B0D2-EE38-966E-9037-5B04FF89EDE2}"/>
              </a:ext>
            </a:extLst>
          </p:cNvPr>
          <p:cNvGrpSpPr/>
          <p:nvPr/>
        </p:nvGrpSpPr>
        <p:grpSpPr>
          <a:xfrm>
            <a:off x="175260" y="1658611"/>
            <a:ext cx="1981201" cy="2002166"/>
            <a:chOff x="198120" y="1719571"/>
            <a:chExt cx="1981201" cy="2002166"/>
          </a:xfrm>
        </p:grpSpPr>
        <p:sp>
          <p:nvSpPr>
            <p:cNvPr id="6" name="Persegi Panjang 5">
              <a:extLst>
                <a:ext uri="{FF2B5EF4-FFF2-40B4-BE49-F238E27FC236}">
                  <a16:creationId xmlns:a16="http://schemas.microsoft.com/office/drawing/2014/main" id="{794AF3A1-8EF0-BAAE-E040-BBDF093EEBF5}"/>
                </a:ext>
              </a:extLst>
            </p:cNvPr>
            <p:cNvSpPr/>
            <p:nvPr/>
          </p:nvSpPr>
          <p:spPr>
            <a:xfrm>
              <a:off x="198120" y="3148649"/>
              <a:ext cx="1981200" cy="573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dirty="0" err="1"/>
                <a:t>Exploratory</a:t>
              </a:r>
              <a:r>
                <a:rPr lang="id-ID" dirty="0"/>
                <a:t> Data </a:t>
              </a:r>
              <a:r>
                <a:rPr lang="id-ID" dirty="0" err="1"/>
                <a:t>Analysis</a:t>
              </a:r>
              <a:r>
                <a:rPr lang="id-ID" dirty="0"/>
                <a:t> (EDA)</a:t>
              </a:r>
            </a:p>
          </p:txBody>
        </p:sp>
        <p:pic>
          <p:nvPicPr>
            <p:cNvPr id="17" name="Gambar 16" descr="Sebuah gambar berisi grafik&#10;&#10;Deskripsi dibuat secara otomatis">
              <a:extLst>
                <a:ext uri="{FF2B5EF4-FFF2-40B4-BE49-F238E27FC236}">
                  <a16:creationId xmlns:a16="http://schemas.microsoft.com/office/drawing/2014/main" id="{C492FC8A-3547-7950-BACC-991A15150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120" y="1719571"/>
              <a:ext cx="1981201" cy="1317892"/>
            </a:xfrm>
            <a:prstGeom prst="rect">
              <a:avLst/>
            </a:prstGeom>
          </p:spPr>
        </p:pic>
      </p:grpSp>
      <p:grpSp>
        <p:nvGrpSpPr>
          <p:cNvPr id="21" name="Grup 20">
            <a:extLst>
              <a:ext uri="{FF2B5EF4-FFF2-40B4-BE49-F238E27FC236}">
                <a16:creationId xmlns:a16="http://schemas.microsoft.com/office/drawing/2014/main" id="{04D999AF-03D7-5FED-22A1-F612413D1640}"/>
              </a:ext>
            </a:extLst>
          </p:cNvPr>
          <p:cNvGrpSpPr/>
          <p:nvPr/>
        </p:nvGrpSpPr>
        <p:grpSpPr>
          <a:xfrm>
            <a:off x="2506980" y="1730379"/>
            <a:ext cx="1981200" cy="1930398"/>
            <a:chOff x="2773680" y="1730379"/>
            <a:chExt cx="1981200" cy="1930398"/>
          </a:xfrm>
        </p:grpSpPr>
        <p:sp>
          <p:nvSpPr>
            <p:cNvPr id="7" name="Persegi Panjang 6">
              <a:extLst>
                <a:ext uri="{FF2B5EF4-FFF2-40B4-BE49-F238E27FC236}">
                  <a16:creationId xmlns:a16="http://schemas.microsoft.com/office/drawing/2014/main" id="{8840F3D8-DE7C-B1D6-EF88-F7CFC49FACC1}"/>
                </a:ext>
              </a:extLst>
            </p:cNvPr>
            <p:cNvSpPr/>
            <p:nvPr/>
          </p:nvSpPr>
          <p:spPr>
            <a:xfrm>
              <a:off x="2773680" y="3087689"/>
              <a:ext cx="1981200" cy="573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Pre-processing</a:t>
              </a:r>
              <a:endParaRPr lang="id-ID" dirty="0"/>
            </a:p>
          </p:txBody>
        </p:sp>
        <p:pic>
          <p:nvPicPr>
            <p:cNvPr id="20" name="Gambar 19" descr="Sebuah gambar berisi diagram&#10;&#10;Deskripsi dibuat secara otomatis">
              <a:extLst>
                <a:ext uri="{FF2B5EF4-FFF2-40B4-BE49-F238E27FC236}">
                  <a16:creationId xmlns:a16="http://schemas.microsoft.com/office/drawing/2014/main" id="{D6C455E3-D223-73D4-21AD-1187F1C6C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2740" y="1730379"/>
              <a:ext cx="1699260" cy="1246124"/>
            </a:xfrm>
            <a:prstGeom prst="rect">
              <a:avLst/>
            </a:prstGeom>
          </p:spPr>
        </p:pic>
      </p:grpSp>
      <p:grpSp>
        <p:nvGrpSpPr>
          <p:cNvPr id="30" name="Grup 29">
            <a:extLst>
              <a:ext uri="{FF2B5EF4-FFF2-40B4-BE49-F238E27FC236}">
                <a16:creationId xmlns:a16="http://schemas.microsoft.com/office/drawing/2014/main" id="{A81F58B3-3ED0-76F3-FA2F-3FEA7735B90A}"/>
              </a:ext>
            </a:extLst>
          </p:cNvPr>
          <p:cNvGrpSpPr/>
          <p:nvPr/>
        </p:nvGrpSpPr>
        <p:grpSpPr>
          <a:xfrm>
            <a:off x="4724400" y="1713876"/>
            <a:ext cx="1981200" cy="1954521"/>
            <a:chOff x="4815840" y="1706256"/>
            <a:chExt cx="1981200" cy="1954521"/>
          </a:xfrm>
        </p:grpSpPr>
        <p:sp>
          <p:nvSpPr>
            <p:cNvPr id="10" name="Persegi Panjang 9">
              <a:extLst>
                <a:ext uri="{FF2B5EF4-FFF2-40B4-BE49-F238E27FC236}">
                  <a16:creationId xmlns:a16="http://schemas.microsoft.com/office/drawing/2014/main" id="{67CD9EF0-A0D7-9E0E-C7BD-EE822467681C}"/>
                </a:ext>
              </a:extLst>
            </p:cNvPr>
            <p:cNvSpPr/>
            <p:nvPr/>
          </p:nvSpPr>
          <p:spPr>
            <a:xfrm>
              <a:off x="4815840" y="3087689"/>
              <a:ext cx="1981200" cy="573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Algorithm Models</a:t>
              </a:r>
              <a:endParaRPr lang="id-ID" dirty="0"/>
            </a:p>
          </p:txBody>
        </p:sp>
        <p:pic>
          <p:nvPicPr>
            <p:cNvPr id="29" name="Gambar 28" descr="Sebuah gambar berisi diagram&#10;&#10;Deskripsi dibuat secara otomatis">
              <a:extLst>
                <a:ext uri="{FF2B5EF4-FFF2-40B4-BE49-F238E27FC236}">
                  <a16:creationId xmlns:a16="http://schemas.microsoft.com/office/drawing/2014/main" id="{C113008A-0EDE-5F83-5A27-0E55D4129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505" r="22306"/>
            <a:stretch/>
          </p:blipFill>
          <p:spPr>
            <a:xfrm>
              <a:off x="5151120" y="1706256"/>
              <a:ext cx="1295400" cy="1270247"/>
            </a:xfrm>
            <a:prstGeom prst="rect">
              <a:avLst/>
            </a:prstGeom>
          </p:spPr>
        </p:pic>
      </p:grpSp>
      <p:grpSp>
        <p:nvGrpSpPr>
          <p:cNvPr id="33" name="Grup 32">
            <a:extLst>
              <a:ext uri="{FF2B5EF4-FFF2-40B4-BE49-F238E27FC236}">
                <a16:creationId xmlns:a16="http://schemas.microsoft.com/office/drawing/2014/main" id="{9AC41F0F-09F2-1BF4-BAF9-17950C2C580C}"/>
              </a:ext>
            </a:extLst>
          </p:cNvPr>
          <p:cNvGrpSpPr/>
          <p:nvPr/>
        </p:nvGrpSpPr>
        <p:grpSpPr>
          <a:xfrm>
            <a:off x="6995160" y="1766069"/>
            <a:ext cx="1981200" cy="1902328"/>
            <a:chOff x="6995160" y="1766069"/>
            <a:chExt cx="1981200" cy="1902328"/>
          </a:xfrm>
        </p:grpSpPr>
        <p:sp>
          <p:nvSpPr>
            <p:cNvPr id="8" name="Persegi Panjang 7">
              <a:extLst>
                <a:ext uri="{FF2B5EF4-FFF2-40B4-BE49-F238E27FC236}">
                  <a16:creationId xmlns:a16="http://schemas.microsoft.com/office/drawing/2014/main" id="{68373C9E-BCFD-B69F-A848-6C5025C7E84D}"/>
                </a:ext>
              </a:extLst>
            </p:cNvPr>
            <p:cNvSpPr/>
            <p:nvPr/>
          </p:nvSpPr>
          <p:spPr>
            <a:xfrm>
              <a:off x="6995160" y="3095309"/>
              <a:ext cx="1981200" cy="573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Train – Test Models</a:t>
              </a:r>
              <a:endParaRPr lang="id-ID" dirty="0"/>
            </a:p>
          </p:txBody>
        </p:sp>
        <p:pic>
          <p:nvPicPr>
            <p:cNvPr id="32" name="Gambar 31" descr="Sebuah gambar berisi elektronik&#10;&#10;Deskripsi dibuat secara otomatis">
              <a:extLst>
                <a:ext uri="{FF2B5EF4-FFF2-40B4-BE49-F238E27FC236}">
                  <a16:creationId xmlns:a16="http://schemas.microsoft.com/office/drawing/2014/main" id="{B35961D1-798E-FA16-67BE-B6AF2663D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95160" y="1766069"/>
              <a:ext cx="1973580" cy="1110139"/>
            </a:xfrm>
            <a:prstGeom prst="rect">
              <a:avLst/>
            </a:prstGeom>
          </p:spPr>
        </p:pic>
      </p:grpSp>
      <p:cxnSp>
        <p:nvCxnSpPr>
          <p:cNvPr id="37" name="Konektor Panah Lurus 36">
            <a:extLst>
              <a:ext uri="{FF2B5EF4-FFF2-40B4-BE49-F238E27FC236}">
                <a16:creationId xmlns:a16="http://schemas.microsoft.com/office/drawing/2014/main" id="{31CC72C1-CDE1-A2ED-96A0-0FFD365DA03D}"/>
              </a:ext>
            </a:extLst>
          </p:cNvPr>
          <p:cNvCxnSpPr>
            <a:cxnSpLocks/>
          </p:cNvCxnSpPr>
          <p:nvPr/>
        </p:nvCxnSpPr>
        <p:spPr>
          <a:xfrm>
            <a:off x="982980" y="4259580"/>
            <a:ext cx="7139940" cy="0"/>
          </a:xfrm>
          <a:prstGeom prst="straightConnector1">
            <a:avLst/>
          </a:prstGeom>
          <a:ln w="120650">
            <a:solidFill>
              <a:srgbClr val="85B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092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53A5522-3955-DD26-F0C2-7D2591C071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6440"/>
            <a:ext cx="4405086" cy="573088"/>
          </a:xfrm>
          <a:solidFill>
            <a:srgbClr val="C2FCF7"/>
          </a:solidFill>
        </p:spPr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  <a:latin typeface="Eras Bold ITC" panose="020B0907030504020204" pitchFamily="34" charset="0"/>
              </a:rPr>
              <a:t>Explonary</a:t>
            </a:r>
            <a:r>
              <a:rPr lang="en-US" sz="2800" dirty="0">
                <a:solidFill>
                  <a:schemeClr val="bg1"/>
                </a:solidFill>
                <a:latin typeface="Eras Bold ITC" panose="020B0907030504020204" pitchFamily="34" charset="0"/>
              </a:rPr>
              <a:t> Data (EDA)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sp>
        <p:nvSpPr>
          <p:cNvPr id="2" name="Kotak Teks 1">
            <a:extLst>
              <a:ext uri="{FF2B5EF4-FFF2-40B4-BE49-F238E27FC236}">
                <a16:creationId xmlns:a16="http://schemas.microsoft.com/office/drawing/2014/main" id="{5561BB66-1B0A-80A2-DDA8-2866D37E7579}"/>
              </a:ext>
            </a:extLst>
          </p:cNvPr>
          <p:cNvSpPr txBox="1"/>
          <p:nvPr/>
        </p:nvSpPr>
        <p:spPr>
          <a:xfrm>
            <a:off x="406401" y="1284514"/>
            <a:ext cx="1949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Terdapat</a:t>
            </a:r>
            <a:r>
              <a:rPr lang="en-US" dirty="0"/>
              <a:t> dua data :</a:t>
            </a:r>
            <a:endParaRPr lang="id-ID" dirty="0"/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91443EE8-9691-81D3-721E-2E1E1F9FB495}"/>
              </a:ext>
            </a:extLst>
          </p:cNvPr>
          <p:cNvSpPr txBox="1"/>
          <p:nvPr/>
        </p:nvSpPr>
        <p:spPr>
          <a:xfrm>
            <a:off x="1644870" y="1937656"/>
            <a:ext cx="1238469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</a:t>
            </a:r>
            <a:r>
              <a:rPr lang="en-US" dirty="0" err="1"/>
              <a:t>Traning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0B4AC084-C8D1-BFAB-AA37-691AC1D32217}"/>
              </a:ext>
            </a:extLst>
          </p:cNvPr>
          <p:cNvSpPr txBox="1"/>
          <p:nvPr/>
        </p:nvSpPr>
        <p:spPr>
          <a:xfrm>
            <a:off x="5706618" y="1937656"/>
            <a:ext cx="1238469" cy="307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Data Testing</a:t>
            </a:r>
            <a:endParaRPr lang="id-ID" dirty="0"/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AF39F728-8B8B-C30B-40A1-0A4C9F4DFF45}"/>
              </a:ext>
            </a:extLst>
          </p:cNvPr>
          <p:cNvSpPr txBox="1"/>
          <p:nvPr/>
        </p:nvSpPr>
        <p:spPr>
          <a:xfrm>
            <a:off x="406401" y="2428644"/>
            <a:ext cx="1238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Fitur : </a:t>
            </a:r>
            <a:endParaRPr lang="id-ID" dirty="0"/>
          </a:p>
        </p:txBody>
      </p:sp>
      <p:sp>
        <p:nvSpPr>
          <p:cNvPr id="16" name="Kotak Teks 15">
            <a:extLst>
              <a:ext uri="{FF2B5EF4-FFF2-40B4-BE49-F238E27FC236}">
                <a16:creationId xmlns:a16="http://schemas.microsoft.com/office/drawing/2014/main" id="{96837BD9-D8A0-8CA9-AF0F-6C1E0020A656}"/>
              </a:ext>
            </a:extLst>
          </p:cNvPr>
          <p:cNvSpPr txBox="1"/>
          <p:nvPr/>
        </p:nvSpPr>
        <p:spPr>
          <a:xfrm>
            <a:off x="1032798" y="2540223"/>
            <a:ext cx="2647042" cy="2246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state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account_length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area_code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international_plan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voice_mail_plan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number_vmail_messages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total_day_minutes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total_day_calls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total_day_charge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total_eve_minutes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total_eve_calls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total_eve_charge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total_night_minutes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total_night_calls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total_night_charge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total_intl_minutes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total_intl_calls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total_intl_charge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number_customer_service_calls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Söhne"/>
              </a:rPr>
              <a:t>churn</a:t>
            </a:r>
            <a:endParaRPr lang="id-ID" sz="1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B2928545-3A64-B5CE-17EF-C2039791E24A}"/>
              </a:ext>
            </a:extLst>
          </p:cNvPr>
          <p:cNvSpPr txBox="1"/>
          <p:nvPr/>
        </p:nvSpPr>
        <p:spPr>
          <a:xfrm>
            <a:off x="4753430" y="2411631"/>
            <a:ext cx="1238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Fitur : </a:t>
            </a:r>
            <a:endParaRPr lang="id-ID" dirty="0"/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F9D3018B-F776-1941-C107-055321A0994E}"/>
              </a:ext>
            </a:extLst>
          </p:cNvPr>
          <p:cNvSpPr txBox="1"/>
          <p:nvPr/>
        </p:nvSpPr>
        <p:spPr>
          <a:xfrm>
            <a:off x="5464879" y="2540222"/>
            <a:ext cx="2646323" cy="2092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Söhne"/>
              </a:rPr>
              <a:t>Id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account_length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area_code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international_plan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voice_mail_plan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number_vmail_messages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total_day_minutes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  <a:p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total_day_calls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total_day_charge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total_eve_minutes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total_eve_calls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total_eve_charge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total_night_minutes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total_night_calls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total_night_charge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total_intl_minutes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total_intl_calls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total_intl_charge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000" b="0" i="0" dirty="0" err="1">
                <a:solidFill>
                  <a:schemeClr val="bg1"/>
                </a:solidFill>
                <a:effectLst/>
                <a:latin typeface="Söhne"/>
              </a:rPr>
              <a:t>number_customer_service_calls</a:t>
            </a:r>
            <a:r>
              <a:rPr lang="en-US" sz="10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6418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 5">
            <a:extLst>
              <a:ext uri="{FF2B5EF4-FFF2-40B4-BE49-F238E27FC236}">
                <a16:creationId xmlns:a16="http://schemas.microsoft.com/office/drawing/2014/main" id="{E6B9D197-66CA-8B91-9F9D-4EB8F615458D}"/>
              </a:ext>
            </a:extLst>
          </p:cNvPr>
          <p:cNvGrpSpPr/>
          <p:nvPr/>
        </p:nvGrpSpPr>
        <p:grpSpPr>
          <a:xfrm>
            <a:off x="4217526" y="1175774"/>
            <a:ext cx="4319127" cy="3420935"/>
            <a:chOff x="2772228" y="1227362"/>
            <a:chExt cx="3214915" cy="2546352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96EE50D8-D04E-97E9-7BB8-FFD424F9E2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9" r="44235"/>
            <a:stretch/>
          </p:blipFill>
          <p:spPr>
            <a:xfrm>
              <a:off x="2772228" y="1227362"/>
              <a:ext cx="3214915" cy="1913036"/>
            </a:xfrm>
            <a:prstGeom prst="rect">
              <a:avLst/>
            </a:prstGeom>
          </p:spPr>
        </p:pic>
        <p:pic>
          <p:nvPicPr>
            <p:cNvPr id="4" name="Picture 10">
              <a:extLst>
                <a:ext uri="{FF2B5EF4-FFF2-40B4-BE49-F238E27FC236}">
                  <a16:creationId xmlns:a16="http://schemas.microsoft.com/office/drawing/2014/main" id="{564740D5-1B76-D070-2CC9-D4389EF2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0" r="43944"/>
            <a:stretch/>
          </p:blipFill>
          <p:spPr>
            <a:xfrm>
              <a:off x="2772228" y="3140398"/>
              <a:ext cx="3214915" cy="633316"/>
            </a:xfrm>
            <a:prstGeom prst="rect">
              <a:avLst/>
            </a:prstGeom>
          </p:spPr>
        </p:pic>
      </p:grpSp>
      <p:sp>
        <p:nvSpPr>
          <p:cNvPr id="5" name="Kotak Teks 4">
            <a:extLst>
              <a:ext uri="{FF2B5EF4-FFF2-40B4-BE49-F238E27FC236}">
                <a16:creationId xmlns:a16="http://schemas.microsoft.com/office/drawing/2014/main" id="{C97B881E-B0AA-C04A-8242-A89E507FD539}"/>
              </a:ext>
            </a:extLst>
          </p:cNvPr>
          <p:cNvSpPr txBox="1"/>
          <p:nvPr/>
        </p:nvSpPr>
        <p:spPr>
          <a:xfrm>
            <a:off x="210457" y="1175774"/>
            <a:ext cx="1949918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Import data ke </a:t>
            </a:r>
            <a:r>
              <a:rPr lang="en-US" dirty="0" err="1"/>
              <a:t>Colab</a:t>
            </a:r>
            <a:r>
              <a:rPr lang="en-US" dirty="0"/>
              <a:t> :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82E0DBA5-007B-E8A0-BECF-E59C00F1ABFF}"/>
              </a:ext>
            </a:extLst>
          </p:cNvPr>
          <p:cNvSpPr txBox="1"/>
          <p:nvPr/>
        </p:nvSpPr>
        <p:spPr>
          <a:xfrm>
            <a:off x="521388" y="1691743"/>
            <a:ext cx="23742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Untuk </a:t>
            </a:r>
            <a:r>
              <a:rPr lang="en-US" dirty="0" err="1"/>
              <a:t>mengimport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method </a:t>
            </a:r>
            <a:r>
              <a:rPr lang="en-US" dirty="0" err="1"/>
              <a:t>file.upload</a:t>
            </a:r>
            <a:r>
              <a:rPr lang="en-US" dirty="0"/>
              <a:t>()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 err="1"/>
              <a:t>Diupload</a:t>
            </a:r>
            <a:r>
              <a:rPr lang="en-US" dirty="0"/>
              <a:t> masing-masing data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traning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/>
              <a:t>dan data </a:t>
            </a:r>
            <a:r>
              <a:rPr lang="en-US" dirty="0">
                <a:highlight>
                  <a:srgbClr val="FFFF00"/>
                </a:highlight>
              </a:rPr>
              <a:t>testing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PC ke </a:t>
            </a:r>
            <a:r>
              <a:rPr lang="en-US" dirty="0" err="1"/>
              <a:t>Colab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id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FF290E-D147-3A47-D6B1-F47E8F06C32B}"/>
              </a:ext>
            </a:extLst>
          </p:cNvPr>
          <p:cNvSpPr txBox="1">
            <a:spLocks/>
          </p:cNvSpPr>
          <p:nvPr/>
        </p:nvSpPr>
        <p:spPr>
          <a:xfrm>
            <a:off x="0" y="236440"/>
            <a:ext cx="4405086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Eras Bold ITC" panose="020B0907030504020204" pitchFamily="34" charset="0"/>
              </a:rPr>
              <a:t>Explonary Data (EDA)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2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4">
            <a:extLst>
              <a:ext uri="{FF2B5EF4-FFF2-40B4-BE49-F238E27FC236}">
                <a16:creationId xmlns:a16="http://schemas.microsoft.com/office/drawing/2014/main" id="{C97B881E-B0AA-C04A-8242-A89E507FD539}"/>
              </a:ext>
            </a:extLst>
          </p:cNvPr>
          <p:cNvSpPr txBox="1"/>
          <p:nvPr/>
        </p:nvSpPr>
        <p:spPr>
          <a:xfrm>
            <a:off x="210457" y="1045851"/>
            <a:ext cx="19376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Decode uploaded data:</a:t>
            </a:r>
            <a:endParaRPr lang="id-ID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82E0DBA5-007B-E8A0-BECF-E59C00F1ABFF}"/>
              </a:ext>
            </a:extLst>
          </p:cNvPr>
          <p:cNvSpPr txBox="1"/>
          <p:nvPr/>
        </p:nvSpPr>
        <p:spPr>
          <a:xfrm>
            <a:off x="449942" y="1879930"/>
            <a:ext cx="26053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Untuk </a:t>
            </a:r>
            <a:r>
              <a:rPr lang="en-US" dirty="0" err="1"/>
              <a:t>mendecode</a:t>
            </a:r>
            <a:r>
              <a:rPr lang="en-US" dirty="0"/>
              <a:t> data csv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method </a:t>
            </a:r>
            <a:r>
              <a:rPr lang="en-US" dirty="0" err="1"/>
              <a:t>dari</a:t>
            </a:r>
            <a:r>
              <a:rPr lang="en-US" dirty="0"/>
              <a:t> IO, dengan decoding </a:t>
            </a:r>
            <a:r>
              <a:rPr lang="en-US" dirty="0">
                <a:highlight>
                  <a:srgbClr val="FFFF00"/>
                </a:highlight>
              </a:rPr>
              <a:t>(‘utf-8’)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Data sudah </a:t>
            </a:r>
            <a:r>
              <a:rPr lang="en-US" dirty="0" err="1"/>
              <a:t>terdecode</a:t>
            </a:r>
            <a:r>
              <a:rPr lang="en-US" dirty="0"/>
              <a:t> dan </a:t>
            </a:r>
            <a:r>
              <a:rPr lang="en-US" dirty="0" err="1"/>
              <a:t>terbaca</a:t>
            </a:r>
            <a:r>
              <a:rPr lang="en-US" dirty="0"/>
              <a:t> dengan </a:t>
            </a:r>
            <a:r>
              <a:rPr lang="en-US" dirty="0" err="1"/>
              <a:t>benar</a:t>
            </a:r>
            <a:r>
              <a:rPr lang="en-US" dirty="0"/>
              <a:t>. </a:t>
            </a:r>
            <a:r>
              <a:rPr lang="en-US" dirty="0" err="1"/>
              <a:t>Dipakai</a:t>
            </a:r>
            <a:r>
              <a:rPr lang="en-US" dirty="0"/>
              <a:t> method </a:t>
            </a:r>
            <a:r>
              <a:rPr lang="en-US" dirty="0">
                <a:highlight>
                  <a:srgbClr val="FFFF00"/>
                </a:highlight>
              </a:rPr>
              <a:t>.head() </a:t>
            </a:r>
            <a:r>
              <a:rPr lang="en-US" dirty="0"/>
              <a:t>. method ini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5 data </a:t>
            </a:r>
            <a:r>
              <a:rPr lang="en-US" dirty="0" err="1"/>
              <a:t>teratas</a:t>
            </a: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id-ID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5C6ACD93-5BDD-DA67-E197-5BA1B4039C83}"/>
              </a:ext>
            </a:extLst>
          </p:cNvPr>
          <p:cNvGrpSpPr/>
          <p:nvPr/>
        </p:nvGrpSpPr>
        <p:grpSpPr>
          <a:xfrm>
            <a:off x="3962400" y="1045851"/>
            <a:ext cx="4463143" cy="3533406"/>
            <a:chOff x="637818" y="848884"/>
            <a:chExt cx="5051782" cy="3935748"/>
          </a:xfrm>
        </p:grpSpPr>
        <p:pic>
          <p:nvPicPr>
            <p:cNvPr id="2" name="Picture 5">
              <a:extLst>
                <a:ext uri="{FF2B5EF4-FFF2-40B4-BE49-F238E27FC236}">
                  <a16:creationId xmlns:a16="http://schemas.microsoft.com/office/drawing/2014/main" id="{0672A1BA-24BE-6895-F9C0-0A69D4BC6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847"/>
            <a:stretch/>
          </p:blipFill>
          <p:spPr>
            <a:xfrm>
              <a:off x="637818" y="848884"/>
              <a:ext cx="5051782" cy="196787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C19AD6-1877-1EFA-4B0B-BB0149770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9847"/>
            <a:stretch/>
          </p:blipFill>
          <p:spPr>
            <a:xfrm>
              <a:off x="637819" y="2816758"/>
              <a:ext cx="5051781" cy="1967874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0869CEA-0ABC-F76D-8B42-59865C2B19C3}"/>
              </a:ext>
            </a:extLst>
          </p:cNvPr>
          <p:cNvSpPr txBox="1">
            <a:spLocks/>
          </p:cNvSpPr>
          <p:nvPr/>
        </p:nvSpPr>
        <p:spPr>
          <a:xfrm>
            <a:off x="0" y="236440"/>
            <a:ext cx="4405086" cy="573088"/>
          </a:xfrm>
          <a:prstGeom prst="rect">
            <a:avLst/>
          </a:prstGeom>
          <a:solidFill>
            <a:srgbClr val="C2FCF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 Medium"/>
              <a:buNone/>
              <a:defRPr sz="3500" b="0" i="0" u="none" strike="noStrike" cap="none">
                <a:solidFill>
                  <a:schemeClr val="dk1"/>
                </a:solidFill>
                <a:latin typeface="Lexend Exa Medium"/>
                <a:ea typeface="Lexend Exa Medium"/>
                <a:cs typeface="Lexend Exa Medium"/>
                <a:sym typeface="Lexend Ex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lanquin Dark"/>
              <a:buNone/>
              <a:defRPr sz="35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r>
              <a:rPr lang="en-US" sz="2800">
                <a:solidFill>
                  <a:schemeClr val="bg1"/>
                </a:solidFill>
                <a:latin typeface="Eras Bold ITC" panose="020B0907030504020204" pitchFamily="34" charset="0"/>
              </a:rPr>
              <a:t>Explonary Data (EDA)</a:t>
            </a:r>
            <a:endParaRPr lang="en-ID" sz="2800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76406"/>
      </p:ext>
    </p:extLst>
  </p:cSld>
  <p:clrMapOvr>
    <a:masterClrMapping/>
  </p:clrMapOvr>
</p:sld>
</file>

<file path=ppt/theme/theme1.xml><?xml version="1.0" encoding="utf-8"?>
<a:theme xmlns:a="http://schemas.openxmlformats.org/drawingml/2006/main" name="Trauma &amp; Emergency Center by Slidesgo">
  <a:themeElements>
    <a:clrScheme name="Simple Light">
      <a:dk1>
        <a:srgbClr val="FFFFFF"/>
      </a:dk1>
      <a:lt1>
        <a:srgbClr val="000000"/>
      </a:lt1>
      <a:dk2>
        <a:srgbClr val="CCCCC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1160</Words>
  <Application>Microsoft Office PowerPoint</Application>
  <PresentationFormat>Peragaan Layar (16:9)</PresentationFormat>
  <Paragraphs>150</Paragraphs>
  <Slides>24</Slides>
  <Notes>5</Notes>
  <HiddenSlides>0</HiddenSlides>
  <MMClips>0</MMClips>
  <ScaleCrop>false</ScaleCrop>
  <HeadingPairs>
    <vt:vector size="6" baseType="variant">
      <vt:variant>
        <vt:lpstr>Font Dipakai</vt:lpstr>
      </vt:variant>
      <vt:variant>
        <vt:i4>8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24</vt:i4>
      </vt:variant>
    </vt:vector>
  </HeadingPairs>
  <TitlesOfParts>
    <vt:vector size="33" baseType="lpstr">
      <vt:lpstr>Palanquin Dark Medium</vt:lpstr>
      <vt:lpstr>Lato</vt:lpstr>
      <vt:lpstr>Eras Bold ITC</vt:lpstr>
      <vt:lpstr>Lexend Exa Medium</vt:lpstr>
      <vt:lpstr>Lexend Exa</vt:lpstr>
      <vt:lpstr>Arial</vt:lpstr>
      <vt:lpstr>Palanquin Dark</vt:lpstr>
      <vt:lpstr>Söhne</vt:lpstr>
      <vt:lpstr>Trauma &amp; Emergency Center by Slidesgo</vt:lpstr>
      <vt:lpstr>Visualization &amp; Machine Learning</vt:lpstr>
      <vt:lpstr>LATAR BELAKANG</vt:lpstr>
      <vt:lpstr>Presentasi PowerPoint</vt:lpstr>
      <vt:lpstr>Analisis Customer Churn</vt:lpstr>
      <vt:lpstr>Presentasi PowerPoint</vt:lpstr>
      <vt:lpstr>Skema Penyelesaian</vt:lpstr>
      <vt:lpstr>Explonary Data (EDA)</vt:lpstr>
      <vt:lpstr>Presentasi PowerPoint</vt:lpstr>
      <vt:lpstr>Presentasi PowerPoint</vt:lpstr>
      <vt:lpstr>Presentasi PowerPoint</vt:lpstr>
      <vt:lpstr>Presentasi PowerPoint</vt:lpstr>
      <vt:lpstr>Prepocessing Data </vt:lpstr>
      <vt:lpstr>Prepocessing Data </vt:lpstr>
      <vt:lpstr>Train Test Split  </vt:lpstr>
      <vt:lpstr>Machine Learning Models   </vt:lpstr>
      <vt:lpstr>Algoritma Decision Tree Classifier   </vt:lpstr>
      <vt:lpstr>Algoritma Decision Tree Classifier   </vt:lpstr>
      <vt:lpstr>Algoritma Decision Tree Classifier   </vt:lpstr>
      <vt:lpstr>Algoritma K-Nearest Neighbor (KNN)    </vt:lpstr>
      <vt:lpstr>Algoritma K-Nearest Neighbor (KNN)    </vt:lpstr>
      <vt:lpstr>Algoritma K-Nearest Neighbor (KNN)    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Trauma &amp; Emergency Center</dc:title>
  <dc:creator>HP</dc:creator>
  <cp:lastModifiedBy>Azzam Adnan</cp:lastModifiedBy>
  <cp:revision>8</cp:revision>
  <dcterms:modified xsi:type="dcterms:W3CDTF">2023-05-28T14:34:51Z</dcterms:modified>
</cp:coreProperties>
</file>